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6415594-0C0C-4F35-9422-8944915B3F3C}">
  <a:tblStyle styleId="{A6415594-0C0C-4F35-9422-8944915B3F3C}" styleName="Table_0">
    <a:wholeTbl>
      <a:tcStyle>
        <a:tcBdr>
          <a:left>
            <a:ln w="9525" cap="flat">
              <a:solidFill>
                <a:srgbClr val="9E9E9E"/>
              </a:solidFill>
              <a:prstDash val="solid"/>
              <a:round/>
              <a:headEnd type="none" w="med" len="med"/>
              <a:tailEnd type="none" w="med" len="med"/>
            </a:ln>
          </a:left>
          <a:right>
            <a:ln w="9525" cap="flat">
              <a:solidFill>
                <a:srgbClr val="9E9E9E"/>
              </a:solidFill>
              <a:prstDash val="solid"/>
              <a:round/>
              <a:headEnd type="none" w="med" len="med"/>
              <a:tailEnd type="none" w="med" len="med"/>
            </a:ln>
          </a:right>
          <a:top>
            <a:ln w="9525" cap="flat">
              <a:solidFill>
                <a:srgbClr val="9E9E9E"/>
              </a:solidFill>
              <a:prstDash val="solid"/>
              <a:round/>
              <a:headEnd type="none" w="med" len="med"/>
              <a:tailEnd type="none" w="med" len="med"/>
            </a:ln>
          </a:top>
          <a:bottom>
            <a:ln w="9525" cap="flat">
              <a:solidFill>
                <a:srgbClr val="9E9E9E"/>
              </a:solidFill>
              <a:prstDash val="solid"/>
              <a:round/>
              <a:headEnd type="none" w="med" len="med"/>
              <a:tailEnd type="none" w="med" len="med"/>
            </a:ln>
          </a:bottom>
          <a:insideH>
            <a:ln w="9525" cap="flat">
              <a:solidFill>
                <a:srgbClr val="9E9E9E"/>
              </a:solidFill>
              <a:prstDash val="solid"/>
              <a:round/>
              <a:headEnd type="none" w="med" len="med"/>
              <a:tailEnd type="none" w="med" len="med"/>
            </a:ln>
          </a:insideH>
          <a:insideV>
            <a:ln w="9525" cap="flat">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54664283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3" name="Shape 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s"/>
              <a:t>Las moradas son mias ANDREA… chequen que no se repita la información porque ahorita borre 2 diapositivas que decían lo mismo que otras que ya estaban… lean lo que ya está… :D :*</a:t>
            </a:r>
          </a:p>
        </p:txBody>
      </p:sp>
    </p:spTree>
    <p:extLst>
      <p:ext uri="{BB962C8B-B14F-4D97-AF65-F5344CB8AC3E}">
        <p14:creationId xmlns:p14="http://schemas.microsoft.com/office/powerpoint/2010/main" val="472562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965157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591928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504685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628336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836862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954386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083794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1" name="Shape 1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819251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779904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353729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Shape 3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8" name="Shape 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s"/>
              <a:t>Las moradas son mias ANDREA… chequen que no se repita la información porque ahorita borre 2 diapositivas que decían lo mismo que otras que ya estaban… lean lo que ya está… :D :*</a:t>
            </a:r>
          </a:p>
        </p:txBody>
      </p:sp>
    </p:spTree>
    <p:extLst>
      <p:ext uri="{BB962C8B-B14F-4D97-AF65-F5344CB8AC3E}">
        <p14:creationId xmlns:p14="http://schemas.microsoft.com/office/powerpoint/2010/main" val="2585637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2" name="Shape 1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2020584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2881340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2008244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7" name="Shape 1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0646127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4" name="Shape 1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7177590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0" name="Shape 2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6340768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7" name="Shape 2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5031003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4637433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1" name="Shape 2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1792336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368498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3" name="Shape 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2136744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4" name="Shape 2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064788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434459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728100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502153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622186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293369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154092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subTitle" idx="1"/>
          </p:nvPr>
        </p:nvSpPr>
        <p:spPr>
          <a:xfrm>
            <a:off x="685800" y="2840053"/>
            <a:ext cx="7772400" cy="784799"/>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
        <p:nvSpPr>
          <p:cNvPr id="10" name="Shape 10"/>
          <p:cNvSpPr txBox="1">
            <a:spLocks noGrp="1"/>
          </p:cNvSpPr>
          <p:nvPr>
            <p:ph type="ctrTitle"/>
          </p:nvPr>
        </p:nvSpPr>
        <p:spPr>
          <a:xfrm>
            <a:off x="685800" y="1583342"/>
            <a:ext cx="7772400" cy="1159799"/>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11" name="Shape 11"/>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s"/>
              <a:t>‹Nº›</a:t>
            </a:fld>
            <a:endParaRPr lang="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s"/>
              <a:t>‹Nº›</a:t>
            </a:fld>
            <a:endParaRPr lang="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s"/>
              <a:t>‹Nº›</a:t>
            </a:fld>
            <a:endParaRPr lang="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s"/>
              <a:t>‹Nº›</a:t>
            </a:fld>
            <a:endParaRPr lang="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algn="ctr">
              <a:spcBef>
                <a:spcPts val="0"/>
              </a:spcBef>
              <a:buClr>
                <a:schemeClr val="dk1"/>
              </a:buClr>
              <a:buSzPct val="100000"/>
              <a:buNone/>
              <a:defRPr sz="1800">
                <a:solidFill>
                  <a:schemeClr val="dk1"/>
                </a:solidFill>
              </a:defRPr>
            </a:lvl1pPr>
          </a:lstStyle>
          <a:p>
            <a:endParaRPr/>
          </a:p>
        </p:txBody>
      </p:sp>
      <p:sp>
        <p:nvSpPr>
          <p:cNvPr id="26" name="Shape 26"/>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s"/>
              <a:t>‹Nº›</a:t>
            </a:fld>
            <a:endParaRPr lang="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
        <p:cNvGrpSpPr/>
        <p:nvPr/>
      </p:nvGrpSpPr>
      <p:grpSpPr>
        <a:xfrm>
          <a:off x="0" y="0"/>
          <a:ext cx="0" cy="0"/>
          <a:chOff x="0" y="0"/>
          <a:chExt cx="0" cy="0"/>
        </a:xfrm>
      </p:grpSpPr>
      <p:sp>
        <p:nvSpPr>
          <p:cNvPr id="28" name="Shape 28"/>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s"/>
              <a:t>‹Nº›</a:t>
            </a:fld>
            <a:endParaRPr lang="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a:spcBef>
                <a:spcPts val="600"/>
              </a:spcBef>
              <a:buSzPct val="100000"/>
              <a:defRPr sz="3000"/>
            </a:lvl1pPr>
            <a:lvl2pPr>
              <a:spcBef>
                <a:spcPts val="480"/>
              </a:spcBef>
              <a:buSzPct val="100000"/>
              <a:defRPr sz="2400"/>
            </a:lvl2pPr>
            <a:lvl3pPr>
              <a:spcBef>
                <a:spcPts val="480"/>
              </a:spcBef>
              <a:buSzPct val="100000"/>
              <a:defRPr sz="2400"/>
            </a:lvl3pPr>
            <a:lvl4pPr>
              <a:spcBef>
                <a:spcPts val="360"/>
              </a:spcBef>
              <a:buSzPct val="100000"/>
              <a:defRPr sz="1800"/>
            </a:lvl4pPr>
            <a:lvl5pPr>
              <a:spcBef>
                <a:spcPts val="360"/>
              </a:spcBef>
              <a:buSzPct val="100000"/>
              <a:defRPr sz="1800"/>
            </a:lvl5pPr>
            <a:lvl6pPr>
              <a:spcBef>
                <a:spcPts val="360"/>
              </a:spcBef>
              <a:buSzPct val="100000"/>
              <a:defRPr sz="1800"/>
            </a:lvl6pPr>
            <a:lvl7pPr>
              <a:spcBef>
                <a:spcPts val="360"/>
              </a:spcBef>
              <a:buSzPct val="100000"/>
              <a:defRPr sz="1800"/>
            </a:lvl7pPr>
            <a:lvl8pPr>
              <a:spcBef>
                <a:spcPts val="360"/>
              </a:spcBef>
              <a:buSzPct val="100000"/>
              <a:defRPr sz="1800"/>
            </a:lvl8pPr>
            <a:lvl9pPr>
              <a:spcBef>
                <a:spcPts val="360"/>
              </a:spcBef>
              <a:buSzPct val="100000"/>
              <a:defRPr sz="1800"/>
            </a:lvl9pPr>
          </a:lstStyle>
          <a:p>
            <a:endParaRPr/>
          </a:p>
        </p:txBody>
      </p:sp>
      <p:sp>
        <p:nvSpPr>
          <p:cNvPr id="7" name="Shape 7"/>
          <p:cNvSpPr txBox="1">
            <a:spLocks noGrp="1"/>
          </p:cNvSpPr>
          <p:nvPr>
            <p:ph type="sldNum" idx="12"/>
          </p:nvPr>
        </p:nvSpPr>
        <p:spPr>
          <a:xfrm>
            <a:off x="8556791" y="4749850"/>
            <a:ext cx="548699" cy="393600"/>
          </a:xfrm>
          <a:prstGeom prst="rect">
            <a:avLst/>
          </a:prstGeom>
          <a:noFill/>
          <a:ln>
            <a:noFill/>
          </a:ln>
        </p:spPr>
        <p:txBody>
          <a:bodyPr lIns="91425" tIns="91425" rIns="91425" bIns="91425" anchor="ctr" anchorCtr="0">
            <a:noAutofit/>
          </a:bodyPr>
          <a:lstStyle>
            <a:lvl1pPr algn="r">
              <a:spcBef>
                <a:spcPts val="0"/>
              </a:spcBef>
              <a:buNone/>
              <a:defRPr sz="1300">
                <a:solidFill>
                  <a:schemeClr val="dk1"/>
                </a:solidFill>
              </a:defRPr>
            </a:lvl1pPr>
          </a:lstStyle>
          <a:p>
            <a:pPr>
              <a:spcBef>
                <a:spcPts val="0"/>
              </a:spcBef>
              <a:buNone/>
            </a:pPr>
            <a:fld id="{00000000-1234-1234-1234-123412341234}" type="slidenum">
              <a:rPr lang="es"/>
              <a:t>‹Nº›</a:t>
            </a:fld>
            <a:endParaRPr lang="e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monografias.com/trabajos28/aceptacion-individuo/aceptacion-individuo.s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monografias.com/trabajos14/la-libertad/la-libertad.s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www.vocesenelfenix.com/content/el-enfoque-cts-para-la-ense%C3%B1anza-de-las-ciencias-una-clave-para-la-democratizaci%C3%B3n-del-conoc" TargetMode="External"/><Relationship Id="rId3" Type="http://schemas.openxmlformats.org/officeDocument/2006/relationships/hyperlink" Target="http://rcientificas.uninorte.edu.co/index.php/zona/article/view/1151/4684" TargetMode="External"/><Relationship Id="rId7" Type="http://schemas.openxmlformats.org/officeDocument/2006/relationships/hyperlink" Target="http://es.scribd.com/doc/68019236/Propositos-y-Enfoque-Ciencias-3#scribd"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www.redalyc.org/articulo.oa?id=85316155015" TargetMode="External"/><Relationship Id="rId5" Type="http://schemas.openxmlformats.org/officeDocument/2006/relationships/hyperlink" Target="http://peapt.blogspot.mx/p/que-es-la-tecnologia.html" TargetMode="External"/><Relationship Id="rId4" Type="http://schemas.openxmlformats.org/officeDocument/2006/relationships/hyperlink" Target="http://www.campus-oei.org/ctsi/educacioncts.ht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p:nvPr/>
        </p:nvSpPr>
        <p:spPr>
          <a:xfrm>
            <a:off x="821600" y="630275"/>
            <a:ext cx="7495800" cy="3972900"/>
          </a:xfrm>
          <a:prstGeom prst="rect">
            <a:avLst/>
          </a:prstGeom>
          <a:solidFill>
            <a:schemeClr val="lt1"/>
          </a:solidFill>
          <a:ln w="9525" cap="flat">
            <a:solidFill>
              <a:srgbClr val="A64D79"/>
            </a:solidFill>
            <a:prstDash val="solid"/>
            <a:round/>
            <a:headEnd type="none" w="med" len="med"/>
            <a:tailEnd type="none" w="med" len="med"/>
          </a:ln>
        </p:spPr>
        <p:txBody>
          <a:bodyPr lIns="91425" tIns="91425" rIns="91425" bIns="91425" anchor="t" anchorCtr="0">
            <a:noAutofit/>
          </a:bodyPr>
          <a:lstStyle/>
          <a:p>
            <a:pPr algn="ctr">
              <a:spcBef>
                <a:spcPts val="0"/>
              </a:spcBef>
              <a:buNone/>
            </a:pPr>
            <a:r>
              <a:rPr lang="es" sz="6000" b="1" dirty="0">
                <a:latin typeface="Chewy"/>
                <a:ea typeface="Chewy"/>
                <a:cs typeface="Chewy"/>
                <a:sym typeface="Chewy"/>
              </a:rPr>
              <a:t>El enfoque ciencia, tecnología y sociedad</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Shape 85"/>
          <p:cNvPicPr preferRelativeResize="0"/>
          <p:nvPr/>
        </p:nvPicPr>
        <p:blipFill>
          <a:blip r:embed="rId3">
            <a:alphaModFix/>
          </a:blip>
          <a:stretch>
            <a:fillRect/>
          </a:stretch>
        </p:blipFill>
        <p:spPr>
          <a:xfrm>
            <a:off x="6844400" y="3326825"/>
            <a:ext cx="2299600" cy="1816675"/>
          </a:xfrm>
          <a:prstGeom prst="rect">
            <a:avLst/>
          </a:prstGeom>
          <a:noFill/>
          <a:ln>
            <a:noFill/>
          </a:ln>
        </p:spPr>
      </p:pic>
      <p:pic>
        <p:nvPicPr>
          <p:cNvPr id="86" name="Shape 86"/>
          <p:cNvPicPr preferRelativeResize="0"/>
          <p:nvPr/>
        </p:nvPicPr>
        <p:blipFill>
          <a:blip r:embed="rId4">
            <a:alphaModFix/>
          </a:blip>
          <a:stretch>
            <a:fillRect/>
          </a:stretch>
        </p:blipFill>
        <p:spPr>
          <a:xfrm>
            <a:off x="3674387" y="3704900"/>
            <a:ext cx="1438623" cy="1438600"/>
          </a:xfrm>
          <a:prstGeom prst="rect">
            <a:avLst/>
          </a:prstGeom>
          <a:noFill/>
          <a:ln>
            <a:noFill/>
          </a:ln>
        </p:spPr>
      </p:pic>
      <p:pic>
        <p:nvPicPr>
          <p:cNvPr id="87" name="Shape 87"/>
          <p:cNvPicPr preferRelativeResize="0"/>
          <p:nvPr/>
        </p:nvPicPr>
        <p:blipFill>
          <a:blip r:embed="rId5">
            <a:alphaModFix/>
          </a:blip>
          <a:stretch>
            <a:fillRect/>
          </a:stretch>
        </p:blipFill>
        <p:spPr>
          <a:xfrm>
            <a:off x="102700" y="3704900"/>
            <a:ext cx="1878988" cy="1438600"/>
          </a:xfrm>
          <a:prstGeom prst="rect">
            <a:avLst/>
          </a:prstGeom>
          <a:noFill/>
          <a:ln>
            <a:noFill/>
          </a:ln>
        </p:spPr>
      </p:pic>
      <p:sp>
        <p:nvSpPr>
          <p:cNvPr id="88" name="Shape 88"/>
          <p:cNvSpPr/>
          <p:nvPr/>
        </p:nvSpPr>
        <p:spPr>
          <a:xfrm>
            <a:off x="284700" y="334975"/>
            <a:ext cx="8725200" cy="2528699"/>
          </a:xfrm>
          <a:prstGeom prst="rect">
            <a:avLst/>
          </a:prstGeom>
          <a:solidFill>
            <a:schemeClr val="lt1"/>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algn="just">
              <a:spcBef>
                <a:spcPts val="0"/>
              </a:spcBef>
              <a:buNone/>
            </a:pPr>
            <a:r>
              <a:rPr lang="es" sz="2400">
                <a:latin typeface="Chewy"/>
                <a:ea typeface="Chewy"/>
                <a:cs typeface="Chewy"/>
                <a:sym typeface="Chewy"/>
              </a:rPr>
              <a:t>Desde la propia práctica de la educación científica y tecnológica se reclaman nuevos modelos de enseñanza en los que la selección de los contenidos tenga más en cuenta la relevancia social de los temas y en los que las estrategias metodológicas están orientadas hacia el estímulo de vocaciones en ciencia y tecnología y el desarrollo de las capacidades para la participación pública. </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s">
                <a:latin typeface="Comic Sans MS"/>
                <a:ea typeface="Comic Sans MS"/>
                <a:cs typeface="Comic Sans MS"/>
                <a:sym typeface="Comic Sans MS"/>
              </a:rPr>
              <a:t>CTS : </a:t>
            </a:r>
            <a:r>
              <a:rPr lang="es" b="0">
                <a:latin typeface="Comic Sans MS"/>
                <a:ea typeface="Comic Sans MS"/>
                <a:cs typeface="Comic Sans MS"/>
                <a:sym typeface="Comic Sans MS"/>
              </a:rPr>
              <a:t>La educación científica</a:t>
            </a:r>
            <a:r>
              <a:rPr lang="es" b="0"/>
              <a:t> </a:t>
            </a:r>
          </a:p>
        </p:txBody>
      </p:sp>
      <p:sp>
        <p:nvSpPr>
          <p:cNvPr id="94" name="Shape 94"/>
          <p:cNvSpPr txBox="1">
            <a:spLocks noGrp="1"/>
          </p:cNvSpPr>
          <p:nvPr>
            <p:ph type="body" idx="1"/>
          </p:nvPr>
        </p:nvSpPr>
        <p:spPr>
          <a:xfrm>
            <a:off x="366775" y="1063375"/>
            <a:ext cx="8482800" cy="1757099"/>
          </a:xfrm>
          <a:prstGeom prst="rect">
            <a:avLst/>
          </a:prstGeom>
          <a:solidFill>
            <a:srgbClr val="EAD1DC"/>
          </a:solidFill>
        </p:spPr>
        <p:txBody>
          <a:bodyPr lIns="91425" tIns="91425" rIns="91425" bIns="91425" anchor="t" anchorCtr="0">
            <a:noAutofit/>
          </a:bodyPr>
          <a:lstStyle/>
          <a:p>
            <a:pPr rtl="0">
              <a:spcBef>
                <a:spcPts val="0"/>
              </a:spcBef>
              <a:buNone/>
            </a:pPr>
            <a:r>
              <a:rPr lang="es" sz="2400">
                <a:latin typeface="Comic Sans MS"/>
                <a:ea typeface="Comic Sans MS"/>
                <a:cs typeface="Comic Sans MS"/>
                <a:sym typeface="Comic Sans MS"/>
              </a:rPr>
              <a:t>Hoy son muchos los países que incluyen en sus curriculums de la educación básica objetivos y contenidos que tratan de contextualizar más socialmente la enseñanza de las ciencias</a:t>
            </a:r>
            <a:r>
              <a:rPr lang="es" sz="1800">
                <a:latin typeface="Comic Sans MS"/>
                <a:ea typeface="Comic Sans MS"/>
                <a:cs typeface="Comic Sans MS"/>
                <a:sym typeface="Comic Sans MS"/>
              </a:rPr>
              <a:t> </a:t>
            </a:r>
          </a:p>
          <a:p>
            <a:pPr>
              <a:spcBef>
                <a:spcPts val="0"/>
              </a:spcBef>
              <a:buNone/>
            </a:pPr>
            <a:endParaRPr sz="1800">
              <a:latin typeface="Comic Sans MS"/>
              <a:ea typeface="Comic Sans MS"/>
              <a:cs typeface="Comic Sans MS"/>
              <a:sym typeface="Comic Sans MS"/>
            </a:endParaRPr>
          </a:p>
        </p:txBody>
      </p:sp>
      <p:sp>
        <p:nvSpPr>
          <p:cNvPr id="95" name="Shape 95"/>
          <p:cNvSpPr txBox="1"/>
          <p:nvPr/>
        </p:nvSpPr>
        <p:spPr>
          <a:xfrm>
            <a:off x="5315275" y="3339275"/>
            <a:ext cx="3480299" cy="1625400"/>
          </a:xfrm>
          <a:prstGeom prst="rect">
            <a:avLst/>
          </a:prstGeom>
          <a:solidFill>
            <a:srgbClr val="A64D79"/>
          </a:solidFill>
          <a:ln>
            <a:noFill/>
          </a:ln>
        </p:spPr>
        <p:txBody>
          <a:bodyPr lIns="91425" tIns="91425" rIns="91425" bIns="91425" anchor="t" anchorCtr="0">
            <a:noAutofit/>
          </a:bodyPr>
          <a:lstStyle/>
          <a:p>
            <a:pPr>
              <a:spcBef>
                <a:spcPts val="0"/>
              </a:spcBef>
              <a:buNone/>
            </a:pPr>
            <a:endParaRPr/>
          </a:p>
        </p:txBody>
      </p:sp>
      <p:pic>
        <p:nvPicPr>
          <p:cNvPr id="96" name="Shape 96"/>
          <p:cNvPicPr preferRelativeResize="0"/>
          <p:nvPr/>
        </p:nvPicPr>
        <p:blipFill>
          <a:blip r:embed="rId3">
            <a:alphaModFix/>
          </a:blip>
          <a:stretch>
            <a:fillRect/>
          </a:stretch>
        </p:blipFill>
        <p:spPr>
          <a:xfrm>
            <a:off x="5432750" y="3398875"/>
            <a:ext cx="3254050" cy="1491524"/>
          </a:xfrm>
          <a:prstGeom prst="rect">
            <a:avLst/>
          </a:prstGeom>
          <a:noFill/>
          <a:ln>
            <a:noFill/>
          </a:ln>
        </p:spPr>
      </p:pic>
      <p:sp>
        <p:nvSpPr>
          <p:cNvPr id="97" name="Shape 97"/>
          <p:cNvSpPr txBox="1"/>
          <p:nvPr/>
        </p:nvSpPr>
        <p:spPr>
          <a:xfrm>
            <a:off x="325425" y="2983075"/>
            <a:ext cx="3561599" cy="2060999"/>
          </a:xfrm>
          <a:prstGeom prst="rect">
            <a:avLst/>
          </a:prstGeom>
          <a:solidFill>
            <a:srgbClr val="A64D79"/>
          </a:solidFill>
          <a:ln>
            <a:noFill/>
          </a:ln>
        </p:spPr>
        <p:txBody>
          <a:bodyPr lIns="91425" tIns="91425" rIns="91425" bIns="91425" anchor="t" anchorCtr="0">
            <a:noAutofit/>
          </a:bodyPr>
          <a:lstStyle/>
          <a:p>
            <a:pPr>
              <a:spcBef>
                <a:spcPts val="0"/>
              </a:spcBef>
              <a:buNone/>
            </a:pPr>
            <a:endParaRPr/>
          </a:p>
        </p:txBody>
      </p:sp>
      <p:pic>
        <p:nvPicPr>
          <p:cNvPr id="98" name="Shape 98"/>
          <p:cNvPicPr preferRelativeResize="0"/>
          <p:nvPr/>
        </p:nvPicPr>
        <p:blipFill>
          <a:blip r:embed="rId4">
            <a:alphaModFix/>
          </a:blip>
          <a:stretch>
            <a:fillRect/>
          </a:stretch>
        </p:blipFill>
        <p:spPr>
          <a:xfrm rot="45">
            <a:off x="457199" y="3100521"/>
            <a:ext cx="3290400" cy="1880231"/>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457200" y="115400"/>
            <a:ext cx="8229600" cy="1358099"/>
          </a:xfrm>
          <a:prstGeom prst="rect">
            <a:avLst/>
          </a:prstGeom>
          <a:solidFill>
            <a:srgbClr val="EAD1DC"/>
          </a:solidFill>
        </p:spPr>
        <p:txBody>
          <a:bodyPr lIns="91425" tIns="91425" rIns="91425" bIns="91425" anchor="t" anchorCtr="0">
            <a:noAutofit/>
          </a:bodyPr>
          <a:lstStyle/>
          <a:p>
            <a:pPr>
              <a:spcBef>
                <a:spcPts val="0"/>
              </a:spcBef>
              <a:buNone/>
            </a:pPr>
            <a:r>
              <a:rPr lang="es" sz="1800">
                <a:latin typeface="Comic Sans MS"/>
                <a:ea typeface="Comic Sans MS"/>
                <a:cs typeface="Comic Sans MS"/>
                <a:sym typeface="Comic Sans MS"/>
              </a:rPr>
              <a:t>La escuela es la responsable al menos parcialmente de la formación de actitudes pasivas hacia el aprendizaje de la ciencia </a:t>
            </a:r>
          </a:p>
        </p:txBody>
      </p:sp>
      <p:sp>
        <p:nvSpPr>
          <p:cNvPr id="104" name="Shape 104"/>
          <p:cNvSpPr txBox="1"/>
          <p:nvPr/>
        </p:nvSpPr>
        <p:spPr>
          <a:xfrm>
            <a:off x="480300" y="3363050"/>
            <a:ext cx="8183399" cy="1392900"/>
          </a:xfrm>
          <a:prstGeom prst="rect">
            <a:avLst/>
          </a:prstGeom>
          <a:solidFill>
            <a:srgbClr val="EAD1DC"/>
          </a:solidFill>
          <a:ln>
            <a:noFill/>
          </a:ln>
        </p:spPr>
        <p:txBody>
          <a:bodyPr lIns="91425" tIns="91425" rIns="91425" bIns="91425" anchor="t" anchorCtr="0">
            <a:noAutofit/>
          </a:bodyPr>
          <a:lstStyle/>
          <a:p>
            <a:pPr lvl="0" rtl="0">
              <a:spcBef>
                <a:spcPts val="0"/>
              </a:spcBef>
              <a:buNone/>
            </a:pPr>
            <a:r>
              <a:rPr lang="es" sz="1800">
                <a:latin typeface="Comic Sans MS"/>
                <a:ea typeface="Comic Sans MS"/>
                <a:cs typeface="Comic Sans MS"/>
                <a:sym typeface="Comic Sans MS"/>
              </a:rPr>
              <a:t>Se pretende formar a los estudiantes para que sepan desenvolverse en un mundo impregnado por los desarrollos científicos y tecnológicos, para que sean capaces de adoptar actitudes responsables y tomar decisiones fundamentadas frente a esos desarrollos y sus consecuencias </a:t>
            </a:r>
          </a:p>
        </p:txBody>
      </p:sp>
      <p:sp>
        <p:nvSpPr>
          <p:cNvPr id="105" name="Shape 105"/>
          <p:cNvSpPr txBox="1"/>
          <p:nvPr/>
        </p:nvSpPr>
        <p:spPr>
          <a:xfrm>
            <a:off x="2377425" y="1627525"/>
            <a:ext cx="3688200" cy="1663200"/>
          </a:xfrm>
          <a:prstGeom prst="rect">
            <a:avLst/>
          </a:prstGeom>
          <a:solidFill>
            <a:srgbClr val="A64D79"/>
          </a:solidFill>
          <a:ln>
            <a:noFill/>
          </a:ln>
        </p:spPr>
        <p:txBody>
          <a:bodyPr lIns="91425" tIns="91425" rIns="91425" bIns="91425" anchor="t" anchorCtr="0">
            <a:noAutofit/>
          </a:bodyPr>
          <a:lstStyle/>
          <a:p>
            <a:pPr>
              <a:spcBef>
                <a:spcPts val="0"/>
              </a:spcBef>
              <a:buNone/>
            </a:pPr>
            <a:endParaRPr/>
          </a:p>
        </p:txBody>
      </p:sp>
      <p:pic>
        <p:nvPicPr>
          <p:cNvPr id="106" name="Shape 106"/>
          <p:cNvPicPr preferRelativeResize="0"/>
          <p:nvPr/>
        </p:nvPicPr>
        <p:blipFill>
          <a:blip r:embed="rId3">
            <a:alphaModFix/>
          </a:blip>
          <a:stretch>
            <a:fillRect/>
          </a:stretch>
        </p:blipFill>
        <p:spPr>
          <a:xfrm>
            <a:off x="2531075" y="1717525"/>
            <a:ext cx="3398875" cy="1518624"/>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457200" y="194003"/>
            <a:ext cx="8229600" cy="857400"/>
          </a:xfrm>
          <a:prstGeom prst="rect">
            <a:avLst/>
          </a:prstGeom>
          <a:solidFill>
            <a:schemeClr val="lt1"/>
          </a:solidFill>
          <a:ln w="19050" cap="flat">
            <a:solidFill>
              <a:srgbClr val="000000"/>
            </a:solidFill>
            <a:prstDash val="dash"/>
            <a:round/>
            <a:headEnd type="none" w="med" len="med"/>
            <a:tailEnd type="none" w="med" len="med"/>
          </a:ln>
        </p:spPr>
        <p:txBody>
          <a:bodyPr lIns="91425" tIns="91425" rIns="91425" bIns="91425" anchor="b" anchorCtr="0">
            <a:noAutofit/>
          </a:bodyPr>
          <a:lstStyle/>
          <a:p>
            <a:pPr lvl="0" algn="ctr" rtl="0">
              <a:spcBef>
                <a:spcPts val="0"/>
              </a:spcBef>
              <a:buNone/>
            </a:pPr>
            <a:r>
              <a:rPr lang="es" b="0">
                <a:latin typeface="Chewy"/>
                <a:ea typeface="Chewy"/>
                <a:cs typeface="Chewy"/>
                <a:sym typeface="Chewy"/>
              </a:rPr>
              <a:t>EDUCACIÓN</a:t>
            </a:r>
            <a:r>
              <a:rPr lang="es" sz="3000" b="0">
                <a:latin typeface="Chewy"/>
                <a:ea typeface="Chewy"/>
                <a:cs typeface="Chewy"/>
                <a:sym typeface="Chewy"/>
              </a:rPr>
              <a:t> </a:t>
            </a:r>
          </a:p>
        </p:txBody>
      </p:sp>
      <p:sp>
        <p:nvSpPr>
          <p:cNvPr id="112" name="Shape 112"/>
          <p:cNvSpPr txBox="1">
            <a:spLocks noGrp="1"/>
          </p:cNvSpPr>
          <p:nvPr>
            <p:ph type="body" idx="1"/>
          </p:nvPr>
        </p:nvSpPr>
        <p:spPr>
          <a:xfrm>
            <a:off x="457200" y="1200150"/>
            <a:ext cx="8229600" cy="3725699"/>
          </a:xfrm>
          <a:prstGeom prst="rect">
            <a:avLst/>
          </a:prstGeom>
          <a:solidFill>
            <a:schemeClr val="lt1"/>
          </a:solidFill>
          <a:ln w="19050" cap="flat">
            <a:solidFill>
              <a:srgbClr val="000000"/>
            </a:solidFill>
            <a:prstDash val="dash"/>
            <a:round/>
            <a:headEnd type="none" w="med" len="med"/>
            <a:tailEnd type="none" w="med" len="med"/>
          </a:ln>
        </p:spPr>
        <p:txBody>
          <a:bodyPr lIns="91425" tIns="91425" rIns="91425" bIns="91425" anchor="t" anchorCtr="0">
            <a:noAutofit/>
          </a:bodyPr>
          <a:lstStyle/>
          <a:p>
            <a:pPr marL="457200" lvl="0" indent="-406400" algn="just" rtl="0">
              <a:spcBef>
                <a:spcPts val="0"/>
              </a:spcBef>
              <a:buClr>
                <a:srgbClr val="000000"/>
              </a:buClr>
              <a:buSzPct val="100000"/>
              <a:buFont typeface="Chewy"/>
              <a:buChar char="➔"/>
            </a:pPr>
            <a:r>
              <a:rPr lang="es" sz="2800">
                <a:solidFill>
                  <a:schemeClr val="dk1"/>
                </a:solidFill>
                <a:latin typeface="Chewy"/>
                <a:ea typeface="Chewy"/>
                <a:cs typeface="Chewy"/>
                <a:sym typeface="Chewy"/>
              </a:rPr>
              <a:t>Implica, por tanto, la renovación de los sistemas educativos con el fin de que los jóvenes desarrollen la motivación y capacidades que les permitan participar responsable y críticamente.</a:t>
            </a:r>
          </a:p>
          <a:p>
            <a:pPr lvl="0" algn="just" rtl="0">
              <a:spcBef>
                <a:spcPts val="0"/>
              </a:spcBef>
              <a:buNone/>
            </a:pPr>
            <a:endParaRPr sz="1800"/>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457200" y="435500"/>
            <a:ext cx="8229600" cy="4272600"/>
          </a:xfrm>
          <a:prstGeom prst="rect">
            <a:avLst/>
          </a:prstGeom>
          <a:solidFill>
            <a:schemeClr val="lt1"/>
          </a:solidFill>
          <a:ln w="19050" cap="flat">
            <a:solidFill>
              <a:srgbClr val="000000"/>
            </a:solidFill>
            <a:prstDash val="dash"/>
            <a:round/>
            <a:headEnd type="none" w="med" len="med"/>
            <a:tailEnd type="none" w="med" len="med"/>
          </a:ln>
        </p:spPr>
        <p:txBody>
          <a:bodyPr lIns="91425" tIns="91425" rIns="91425" bIns="91425" anchor="t" anchorCtr="0">
            <a:noAutofit/>
          </a:bodyPr>
          <a:lstStyle/>
          <a:p>
            <a:pPr marL="457200" lvl="0" indent="-419100" rtl="0">
              <a:spcBef>
                <a:spcPts val="0"/>
              </a:spcBef>
              <a:buClr>
                <a:srgbClr val="000000"/>
              </a:buClr>
              <a:buSzPct val="100000"/>
              <a:buFont typeface="Chewy"/>
              <a:buChar char="➔"/>
            </a:pPr>
            <a:r>
              <a:rPr lang="es" dirty="0">
                <a:solidFill>
                  <a:schemeClr val="tx1"/>
                </a:solidFill>
                <a:latin typeface="Chewy"/>
                <a:ea typeface="Chewy"/>
                <a:cs typeface="Chewy"/>
                <a:sym typeface="Chewy"/>
              </a:rPr>
              <a:t>Toda actividad científica debe orientarse por el reconocimiento del </a:t>
            </a:r>
            <a:r>
              <a:rPr lang="es" dirty="0">
                <a:solidFill>
                  <a:schemeClr val="tx1"/>
                </a:solidFill>
                <a:latin typeface="Chewy"/>
                <a:ea typeface="Chewy"/>
                <a:cs typeface="Chewy"/>
                <a:sym typeface="Chewy"/>
                <a:hlinkClick r:id="rId3"/>
              </a:rPr>
              <a:t>individuo</a:t>
            </a:r>
            <a:r>
              <a:rPr lang="es" dirty="0">
                <a:solidFill>
                  <a:schemeClr val="tx1"/>
                </a:solidFill>
                <a:latin typeface="Chewy"/>
                <a:ea typeface="Chewy"/>
                <a:cs typeface="Chewy"/>
                <a:sym typeface="Chewy"/>
              </a:rPr>
              <a:t> como valor supremo, pues es precisamente el ser humano, su vida, su bienestar y salud, su cultura, su </a:t>
            </a:r>
            <a:r>
              <a:rPr lang="es" dirty="0">
                <a:solidFill>
                  <a:schemeClr val="tx1"/>
                </a:solidFill>
                <a:latin typeface="Chewy"/>
                <a:ea typeface="Chewy"/>
                <a:cs typeface="Chewy"/>
                <a:sym typeface="Chewy"/>
                <a:hlinkClick r:id="rId4"/>
              </a:rPr>
              <a:t>libertad</a:t>
            </a:r>
            <a:r>
              <a:rPr lang="es" dirty="0">
                <a:solidFill>
                  <a:schemeClr val="tx1"/>
                </a:solidFill>
                <a:latin typeface="Chewy"/>
                <a:ea typeface="Chewy"/>
                <a:cs typeface="Chewy"/>
                <a:sym typeface="Chewy"/>
              </a:rPr>
              <a:t> y progreso, quien le confiere sentido real a la ciencia</a:t>
            </a:r>
          </a:p>
          <a:p>
            <a:pPr lvl="0" algn="just" rtl="0">
              <a:spcBef>
                <a:spcPts val="0"/>
              </a:spcBef>
              <a:buNone/>
            </a:pPr>
            <a:endParaRPr sz="1800" dirty="0"/>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2212975" y="236350"/>
            <a:ext cx="4855199" cy="669300"/>
          </a:xfrm>
          <a:prstGeom prst="rect">
            <a:avLst/>
          </a:prstGeom>
          <a:solidFill>
            <a:schemeClr val="lt1"/>
          </a:solidFill>
        </p:spPr>
        <p:txBody>
          <a:bodyPr lIns="91425" tIns="91425" rIns="91425" bIns="91425" anchor="b" anchorCtr="0">
            <a:noAutofit/>
          </a:bodyPr>
          <a:lstStyle/>
          <a:p>
            <a:pPr algn="ctr">
              <a:spcBef>
                <a:spcPts val="0"/>
              </a:spcBef>
              <a:buNone/>
            </a:pPr>
            <a:r>
              <a:rPr lang="es">
                <a:latin typeface="Chewy"/>
                <a:ea typeface="Chewy"/>
                <a:cs typeface="Chewy"/>
                <a:sym typeface="Chewy"/>
              </a:rPr>
              <a:t>Currículos CTS</a:t>
            </a:r>
          </a:p>
        </p:txBody>
      </p:sp>
      <p:sp>
        <p:nvSpPr>
          <p:cNvPr id="123" name="Shape 123"/>
          <p:cNvSpPr txBox="1">
            <a:spLocks noGrp="1"/>
          </p:cNvSpPr>
          <p:nvPr>
            <p:ph type="body" idx="1"/>
          </p:nvPr>
        </p:nvSpPr>
        <p:spPr>
          <a:xfrm>
            <a:off x="461450" y="979175"/>
            <a:ext cx="8225400" cy="3946800"/>
          </a:xfrm>
          <a:prstGeom prst="rect">
            <a:avLst/>
          </a:prstGeom>
          <a:solidFill>
            <a:schemeClr val="lt1"/>
          </a:solidFill>
        </p:spPr>
        <p:txBody>
          <a:bodyPr lIns="91425" tIns="91425" rIns="91425" bIns="91425" anchor="t" anchorCtr="0">
            <a:noAutofit/>
          </a:bodyPr>
          <a:lstStyle/>
          <a:p>
            <a:pPr algn="just" rtl="0">
              <a:spcBef>
                <a:spcPts val="0"/>
              </a:spcBef>
              <a:buNone/>
            </a:pPr>
            <a:r>
              <a:rPr lang="es" sz="2400" dirty="0">
                <a:solidFill>
                  <a:schemeClr val="dk1"/>
                </a:solidFill>
                <a:latin typeface="Chewy"/>
                <a:ea typeface="Chewy"/>
                <a:cs typeface="Chewy"/>
                <a:sym typeface="Chewy"/>
              </a:rPr>
              <a:t>Alcanzar la eficacia de los planteamientos CTS a través de la transformación educativa sobre el papel social de la ciencia y la tecnología, requiere la generación de espacios y condiciones adecuadas para la elaboración de currículos CTS.</a:t>
            </a:r>
          </a:p>
          <a:p>
            <a:pPr algn="just" rtl="0">
              <a:spcBef>
                <a:spcPts val="0"/>
              </a:spcBef>
              <a:buNone/>
            </a:pPr>
            <a:r>
              <a:rPr lang="es" sz="2400" dirty="0">
                <a:solidFill>
                  <a:schemeClr val="dk1"/>
                </a:solidFill>
                <a:latin typeface="Chewy"/>
                <a:ea typeface="Chewy"/>
                <a:cs typeface="Chewy"/>
                <a:sym typeface="Chewy"/>
              </a:rPr>
              <a:t>La reestructuración del currículum científico cual partía de disminuir temas en los cursos interdisciplinares de ciencia, para profundizar sobre ellos, integrando todas las ciencias naturales, las ciencias sociales, la tecnología y los contextos socio-políticos y medioambientales.</a:t>
            </a:r>
          </a:p>
          <a:p>
            <a:pPr>
              <a:spcBef>
                <a:spcPts val="0"/>
              </a:spcBef>
              <a:buNone/>
            </a:pPr>
            <a:endParaRPr sz="1100" dirty="0">
              <a:solidFill>
                <a:schemeClr val="dk1"/>
              </a:solidFill>
              <a:latin typeface="Verdana"/>
              <a:ea typeface="Verdana"/>
              <a:cs typeface="Verdana"/>
              <a:sym typeface="Verdana"/>
            </a:endParaRPr>
          </a:p>
        </p:txBody>
      </p:sp>
      <p:pic>
        <p:nvPicPr>
          <p:cNvPr id="124" name="Shape 124"/>
          <p:cNvPicPr preferRelativeResize="0"/>
          <p:nvPr/>
        </p:nvPicPr>
        <p:blipFill>
          <a:blip r:embed="rId3">
            <a:alphaModFix/>
          </a:blip>
          <a:stretch>
            <a:fillRect/>
          </a:stretch>
        </p:blipFill>
        <p:spPr>
          <a:xfrm>
            <a:off x="7443650" y="144712"/>
            <a:ext cx="743625" cy="760925"/>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57200" y="247600"/>
            <a:ext cx="8229600" cy="635699"/>
          </a:xfrm>
          <a:prstGeom prst="rect">
            <a:avLst/>
          </a:prstGeom>
          <a:solidFill>
            <a:srgbClr val="FCE5CD"/>
          </a:solidFill>
        </p:spPr>
        <p:txBody>
          <a:bodyPr lIns="91425" tIns="91425" rIns="91425" bIns="91425" anchor="b" anchorCtr="0">
            <a:noAutofit/>
          </a:bodyPr>
          <a:lstStyle/>
          <a:p>
            <a:pPr algn="ctr">
              <a:spcBef>
                <a:spcPts val="0"/>
              </a:spcBef>
              <a:buNone/>
            </a:pPr>
            <a:r>
              <a:rPr lang="es">
                <a:latin typeface="Chewy"/>
                <a:ea typeface="Chewy"/>
                <a:cs typeface="Chewy"/>
                <a:sym typeface="Chewy"/>
              </a:rPr>
              <a:t>Cinco fases propuestas a saber</a:t>
            </a:r>
          </a:p>
        </p:txBody>
      </p:sp>
      <p:sp>
        <p:nvSpPr>
          <p:cNvPr id="130" name="Shape 130"/>
          <p:cNvSpPr txBox="1">
            <a:spLocks noGrp="1"/>
          </p:cNvSpPr>
          <p:nvPr>
            <p:ph type="body" idx="1"/>
          </p:nvPr>
        </p:nvSpPr>
        <p:spPr>
          <a:xfrm>
            <a:off x="281375" y="1012950"/>
            <a:ext cx="5173799" cy="3998700"/>
          </a:xfrm>
          <a:prstGeom prst="rect">
            <a:avLst/>
          </a:prstGeom>
          <a:solidFill>
            <a:srgbClr val="FCE5CD"/>
          </a:solidFill>
        </p:spPr>
        <p:txBody>
          <a:bodyPr lIns="91425" tIns="91425" rIns="91425" bIns="91425" anchor="t" anchorCtr="0">
            <a:noAutofit/>
          </a:bodyPr>
          <a:lstStyle/>
          <a:p>
            <a:pPr lvl="0" algn="just" rtl="0">
              <a:lnSpc>
                <a:spcPct val="114545"/>
              </a:lnSpc>
              <a:spcBef>
                <a:spcPts val="0"/>
              </a:spcBef>
              <a:buNone/>
            </a:pPr>
            <a:r>
              <a:rPr lang="es" sz="1800" dirty="0" smtClean="0">
                <a:solidFill>
                  <a:schemeClr val="dk1"/>
                </a:solidFill>
                <a:latin typeface="Chewy"/>
                <a:ea typeface="Chewy"/>
                <a:cs typeface="Chewy"/>
                <a:sym typeface="Chewy"/>
              </a:rPr>
              <a:t>1.Formación </a:t>
            </a:r>
            <a:r>
              <a:rPr lang="es" sz="1800" dirty="0">
                <a:solidFill>
                  <a:schemeClr val="dk1"/>
                </a:solidFill>
                <a:latin typeface="Chewy"/>
                <a:ea typeface="Chewy"/>
                <a:cs typeface="Chewy"/>
                <a:sym typeface="Chewy"/>
              </a:rPr>
              <a:t>de actitudes de responsabilidad con el ambiente</a:t>
            </a:r>
          </a:p>
          <a:p>
            <a:pPr lvl="0" algn="just" rtl="0">
              <a:lnSpc>
                <a:spcPct val="114545"/>
              </a:lnSpc>
              <a:spcBef>
                <a:spcPts val="0"/>
              </a:spcBef>
              <a:buClr>
                <a:schemeClr val="dk1"/>
              </a:buClr>
              <a:buSzPct val="55000"/>
              <a:buFont typeface="Arial"/>
              <a:buNone/>
            </a:pPr>
            <a:r>
              <a:rPr lang="es" sz="1800" dirty="0" smtClean="0">
                <a:solidFill>
                  <a:schemeClr val="dk1"/>
                </a:solidFill>
                <a:latin typeface="Chewy"/>
                <a:ea typeface="Chewy"/>
                <a:cs typeface="Chewy"/>
                <a:sym typeface="Chewy"/>
              </a:rPr>
              <a:t>2.Toma </a:t>
            </a:r>
            <a:r>
              <a:rPr lang="es" sz="1800" dirty="0">
                <a:solidFill>
                  <a:schemeClr val="dk1"/>
                </a:solidFill>
                <a:latin typeface="Chewy"/>
                <a:ea typeface="Chewy"/>
                <a:cs typeface="Chewy"/>
                <a:sym typeface="Chewy"/>
              </a:rPr>
              <a:t>de conciencia e investigación de temas CTS.</a:t>
            </a:r>
          </a:p>
          <a:p>
            <a:pPr lvl="0" algn="just" rtl="0">
              <a:lnSpc>
                <a:spcPct val="114545"/>
              </a:lnSpc>
              <a:spcBef>
                <a:spcPts val="0"/>
              </a:spcBef>
              <a:buClr>
                <a:schemeClr val="dk1"/>
              </a:buClr>
              <a:buSzPct val="55000"/>
              <a:buFont typeface="Arial"/>
              <a:buNone/>
            </a:pPr>
            <a:r>
              <a:rPr lang="es" sz="1800" dirty="0" smtClean="0">
                <a:solidFill>
                  <a:schemeClr val="dk1"/>
                </a:solidFill>
                <a:latin typeface="Chewy"/>
                <a:ea typeface="Chewy"/>
                <a:cs typeface="Chewy"/>
                <a:sym typeface="Chewy"/>
              </a:rPr>
              <a:t>3.Toma </a:t>
            </a:r>
            <a:r>
              <a:rPr lang="es" sz="1800" dirty="0">
                <a:solidFill>
                  <a:schemeClr val="dk1"/>
                </a:solidFill>
                <a:latin typeface="Chewy"/>
                <a:ea typeface="Chewy"/>
                <a:cs typeface="Chewy"/>
                <a:sym typeface="Chewy"/>
              </a:rPr>
              <a:t>de decisiones con relación a estas opciones.</a:t>
            </a:r>
          </a:p>
          <a:p>
            <a:pPr lvl="0" algn="just" rtl="0">
              <a:lnSpc>
                <a:spcPct val="114545"/>
              </a:lnSpc>
              <a:spcBef>
                <a:spcPts val="0"/>
              </a:spcBef>
              <a:buClr>
                <a:schemeClr val="dk1"/>
              </a:buClr>
              <a:buSzPct val="55000"/>
              <a:buFont typeface="Arial"/>
              <a:buNone/>
            </a:pPr>
            <a:r>
              <a:rPr lang="es" sz="1800" dirty="0" smtClean="0">
                <a:solidFill>
                  <a:schemeClr val="dk1"/>
                </a:solidFill>
                <a:latin typeface="Chewy"/>
                <a:ea typeface="Chewy"/>
                <a:cs typeface="Chewy"/>
                <a:sym typeface="Chewy"/>
              </a:rPr>
              <a:t>4.Acciones </a:t>
            </a:r>
            <a:r>
              <a:rPr lang="es" sz="1800" dirty="0">
                <a:solidFill>
                  <a:schemeClr val="dk1"/>
                </a:solidFill>
                <a:latin typeface="Chewy"/>
                <a:ea typeface="Chewy"/>
                <a:cs typeface="Chewy"/>
                <a:sym typeface="Chewy"/>
              </a:rPr>
              <a:t>individuales y sociales responsables.</a:t>
            </a:r>
          </a:p>
          <a:p>
            <a:pPr lvl="0" algn="just" rtl="0">
              <a:lnSpc>
                <a:spcPct val="114545"/>
              </a:lnSpc>
              <a:spcBef>
                <a:spcPts val="0"/>
              </a:spcBef>
              <a:buClr>
                <a:schemeClr val="dk1"/>
              </a:buClr>
              <a:buSzPct val="55000"/>
              <a:buFont typeface="Arial"/>
              <a:buNone/>
            </a:pPr>
            <a:r>
              <a:rPr lang="es" sz="1800" dirty="0" smtClean="0">
                <a:solidFill>
                  <a:schemeClr val="dk1"/>
                </a:solidFill>
                <a:latin typeface="Chewy"/>
                <a:ea typeface="Chewy"/>
                <a:cs typeface="Chewy"/>
                <a:sym typeface="Chewy"/>
              </a:rPr>
              <a:t>5.Generalización </a:t>
            </a:r>
            <a:r>
              <a:rPr lang="es" sz="1800" dirty="0">
                <a:solidFill>
                  <a:schemeClr val="dk1"/>
                </a:solidFill>
                <a:latin typeface="Chewy"/>
                <a:ea typeface="Chewy"/>
                <a:cs typeface="Chewy"/>
                <a:sym typeface="Chewy"/>
              </a:rPr>
              <a:t>a consideraciones más amplias de teorías y principios, incluyendo la naturaleza de la tecnología y sus impactos sociales y ambientales.</a:t>
            </a:r>
          </a:p>
          <a:p>
            <a:pPr>
              <a:spcBef>
                <a:spcPts val="0"/>
              </a:spcBef>
              <a:buNone/>
            </a:pPr>
            <a:endParaRPr sz="1800" dirty="0"/>
          </a:p>
        </p:txBody>
      </p:sp>
      <p:pic>
        <p:nvPicPr>
          <p:cNvPr id="131" name="Shape 131"/>
          <p:cNvPicPr preferRelativeResize="0"/>
          <p:nvPr/>
        </p:nvPicPr>
        <p:blipFill>
          <a:blip r:embed="rId3">
            <a:alphaModFix/>
          </a:blip>
          <a:stretch>
            <a:fillRect/>
          </a:stretch>
        </p:blipFill>
        <p:spPr>
          <a:xfrm>
            <a:off x="5746100" y="1638725"/>
            <a:ext cx="2841400" cy="2939374"/>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57200" y="236307"/>
            <a:ext cx="8229600" cy="1082618"/>
          </a:xfrm>
          <a:prstGeom prst="rect">
            <a:avLst/>
          </a:prstGeom>
          <a:solidFill>
            <a:srgbClr val="F4CCCC"/>
          </a:solidFill>
        </p:spPr>
        <p:txBody>
          <a:bodyPr lIns="91425" tIns="91425" rIns="91425" bIns="91425" anchor="b" anchorCtr="0">
            <a:noAutofit/>
          </a:bodyPr>
          <a:lstStyle/>
          <a:p>
            <a:pPr lvl="0" algn="ctr" rtl="0">
              <a:spcBef>
                <a:spcPts val="0"/>
              </a:spcBef>
              <a:buNone/>
            </a:pPr>
            <a:r>
              <a:rPr lang="es" sz="3000" b="0" dirty="0">
                <a:latin typeface="Chewy"/>
                <a:ea typeface="Chewy"/>
                <a:cs typeface="Chewy"/>
                <a:sym typeface="Chewy"/>
              </a:rPr>
              <a:t>Objetivos de la educación desde los enfoques CTS </a:t>
            </a:r>
          </a:p>
        </p:txBody>
      </p:sp>
      <p:sp>
        <p:nvSpPr>
          <p:cNvPr id="137" name="Shape 137"/>
          <p:cNvSpPr txBox="1">
            <a:spLocks noGrp="1"/>
          </p:cNvSpPr>
          <p:nvPr>
            <p:ph type="body" idx="1"/>
          </p:nvPr>
        </p:nvSpPr>
        <p:spPr>
          <a:xfrm>
            <a:off x="457200" y="1594625"/>
            <a:ext cx="8229600" cy="3309000"/>
          </a:xfrm>
          <a:prstGeom prst="rect">
            <a:avLst/>
          </a:prstGeom>
          <a:solidFill>
            <a:srgbClr val="F4CCCC"/>
          </a:solidFill>
        </p:spPr>
        <p:txBody>
          <a:bodyPr lIns="91425" tIns="91425" rIns="91425" bIns="91425" anchor="t" anchorCtr="0">
            <a:noAutofit/>
          </a:bodyPr>
          <a:lstStyle/>
          <a:p>
            <a:pPr algn="ctr" rtl="0">
              <a:spcBef>
                <a:spcPts val="0"/>
              </a:spcBef>
              <a:buNone/>
            </a:pPr>
            <a:r>
              <a:rPr lang="es" sz="2400">
                <a:latin typeface="Chewy"/>
                <a:ea typeface="Chewy"/>
                <a:cs typeface="Chewy"/>
                <a:sym typeface="Chewy"/>
              </a:rPr>
              <a:t>Alfabetización científica y tecnológica de los ciudadanos.</a:t>
            </a:r>
          </a:p>
          <a:p>
            <a:pPr algn="ctr" rtl="0">
              <a:spcBef>
                <a:spcPts val="0"/>
              </a:spcBef>
              <a:buNone/>
            </a:pPr>
            <a:endParaRPr sz="2400">
              <a:latin typeface="Chewy"/>
              <a:ea typeface="Chewy"/>
              <a:cs typeface="Chewy"/>
              <a:sym typeface="Chewy"/>
            </a:endParaRPr>
          </a:p>
          <a:p>
            <a:pPr algn="ctr" rtl="0">
              <a:spcBef>
                <a:spcPts val="0"/>
              </a:spcBef>
              <a:buNone/>
            </a:pPr>
            <a:endParaRPr sz="2400">
              <a:latin typeface="Chewy"/>
              <a:ea typeface="Chewy"/>
              <a:cs typeface="Chewy"/>
              <a:sym typeface="Chewy"/>
            </a:endParaRPr>
          </a:p>
          <a:p>
            <a:pPr algn="ctr" rtl="0">
              <a:spcBef>
                <a:spcPts val="0"/>
              </a:spcBef>
              <a:buNone/>
            </a:pPr>
            <a:endParaRPr sz="2400">
              <a:latin typeface="Chewy"/>
              <a:ea typeface="Chewy"/>
              <a:cs typeface="Chewy"/>
              <a:sym typeface="Chewy"/>
            </a:endParaRPr>
          </a:p>
          <a:p>
            <a:pPr algn="ctr" rtl="0">
              <a:spcBef>
                <a:spcPts val="0"/>
              </a:spcBef>
              <a:buNone/>
            </a:pPr>
            <a:endParaRPr sz="2400">
              <a:latin typeface="Chewy"/>
              <a:ea typeface="Chewy"/>
              <a:cs typeface="Chewy"/>
              <a:sym typeface="Chewy"/>
            </a:endParaRPr>
          </a:p>
          <a:p>
            <a:pPr algn="ctr" rtl="0">
              <a:spcBef>
                <a:spcPts val="0"/>
              </a:spcBef>
              <a:buNone/>
            </a:pPr>
            <a:endParaRPr sz="2400">
              <a:latin typeface="Chewy"/>
              <a:ea typeface="Chewy"/>
              <a:cs typeface="Chewy"/>
              <a:sym typeface="Chewy"/>
            </a:endParaRPr>
          </a:p>
          <a:p>
            <a:pPr algn="l">
              <a:spcBef>
                <a:spcPts val="0"/>
              </a:spcBef>
              <a:buNone/>
            </a:pPr>
            <a:endParaRPr sz="2400">
              <a:latin typeface="Chewy"/>
              <a:ea typeface="Chewy"/>
              <a:cs typeface="Chewy"/>
              <a:sym typeface="Chewy"/>
            </a:endParaRPr>
          </a:p>
        </p:txBody>
      </p:sp>
      <p:pic>
        <p:nvPicPr>
          <p:cNvPr id="138" name="Shape 138"/>
          <p:cNvPicPr preferRelativeResize="0"/>
          <p:nvPr/>
        </p:nvPicPr>
        <p:blipFill>
          <a:blip r:embed="rId3">
            <a:alphaModFix/>
          </a:blip>
          <a:stretch>
            <a:fillRect/>
          </a:stretch>
        </p:blipFill>
        <p:spPr>
          <a:xfrm>
            <a:off x="3048000" y="2381875"/>
            <a:ext cx="3048000" cy="2286000"/>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457200" y="227800"/>
            <a:ext cx="8229600" cy="4697999"/>
          </a:xfrm>
          <a:prstGeom prst="rect">
            <a:avLst/>
          </a:prstGeom>
          <a:solidFill>
            <a:srgbClr val="F4CCCC"/>
          </a:solidFill>
        </p:spPr>
        <p:txBody>
          <a:bodyPr lIns="91425" tIns="91425" rIns="91425" bIns="91425" anchor="t" anchorCtr="0">
            <a:noAutofit/>
          </a:bodyPr>
          <a:lstStyle/>
          <a:p>
            <a:pPr lvl="0" algn="just" rtl="0">
              <a:spcBef>
                <a:spcPts val="0"/>
              </a:spcBef>
              <a:buNone/>
            </a:pPr>
            <a:r>
              <a:rPr lang="es" sz="2400">
                <a:solidFill>
                  <a:schemeClr val="dk1"/>
                </a:solidFill>
                <a:latin typeface="Chewy"/>
                <a:ea typeface="Chewy"/>
                <a:cs typeface="Chewy"/>
                <a:sym typeface="Chewy"/>
              </a:rPr>
              <a:t>De ahí que una sociedad desarrollada por las ciencias y las tecnologías requiere que los ciudadanos manipulen saberes científicos y técnicos, y puedan responder a necesidades actuales de diferente naturaleza a saber: </a:t>
            </a:r>
          </a:p>
          <a:p>
            <a:pPr lvl="0" algn="just" rtl="0">
              <a:spcBef>
                <a:spcPts val="0"/>
              </a:spcBef>
              <a:buNone/>
            </a:pPr>
            <a:endParaRPr sz="2400">
              <a:solidFill>
                <a:schemeClr val="dk1"/>
              </a:solidFill>
              <a:latin typeface="Chewy"/>
              <a:ea typeface="Chewy"/>
              <a:cs typeface="Chewy"/>
              <a:sym typeface="Chewy"/>
            </a:endParaRPr>
          </a:p>
          <a:p>
            <a:pPr marL="457200" lvl="0" indent="-381000" algn="just" rtl="0">
              <a:spcBef>
                <a:spcPts val="0"/>
              </a:spcBef>
              <a:buClr>
                <a:schemeClr val="dk1"/>
              </a:buClr>
              <a:buSzPct val="100000"/>
              <a:buFont typeface="Chewy"/>
              <a:buAutoNum type="arabicParenR"/>
            </a:pPr>
            <a:r>
              <a:rPr lang="es" sz="2400" b="1" i="1">
                <a:solidFill>
                  <a:schemeClr val="dk1"/>
                </a:solidFill>
                <a:latin typeface="Chewy"/>
                <a:ea typeface="Chewy"/>
                <a:cs typeface="Chewy"/>
                <a:sym typeface="Chewy"/>
              </a:rPr>
              <a:t>Profesionales</a:t>
            </a:r>
            <a:r>
              <a:rPr lang="es" sz="2400" b="1">
                <a:solidFill>
                  <a:schemeClr val="dk1"/>
                </a:solidFill>
                <a:latin typeface="Chewy"/>
                <a:ea typeface="Chewy"/>
                <a:cs typeface="Chewy"/>
                <a:sym typeface="Chewy"/>
              </a:rPr>
              <a:t>,</a:t>
            </a:r>
            <a:r>
              <a:rPr lang="es" sz="2400">
                <a:solidFill>
                  <a:schemeClr val="dk1"/>
                </a:solidFill>
                <a:latin typeface="Chewy"/>
                <a:ea typeface="Chewy"/>
                <a:cs typeface="Chewy"/>
                <a:sym typeface="Chewy"/>
              </a:rPr>
              <a:t> por cuanto se obligan a ampliar y renovar las competencias, más aún para los investigadores.</a:t>
            </a:r>
          </a:p>
          <a:p>
            <a:pPr lvl="0" algn="just" rtl="0">
              <a:spcBef>
                <a:spcPts val="0"/>
              </a:spcBef>
              <a:buNone/>
            </a:pPr>
            <a:endParaRPr sz="2400">
              <a:solidFill>
                <a:schemeClr val="dk1"/>
              </a:solidFill>
              <a:latin typeface="Chewy"/>
              <a:ea typeface="Chewy"/>
              <a:cs typeface="Chewy"/>
              <a:sym typeface="Chewy"/>
            </a:endParaRPr>
          </a:p>
          <a:p>
            <a:pPr>
              <a:spcBef>
                <a:spcPts val="0"/>
              </a:spcBef>
              <a:buNone/>
            </a:pPr>
            <a:endParaRPr>
              <a:latin typeface="Chewy"/>
              <a:ea typeface="Chewy"/>
              <a:cs typeface="Chewy"/>
              <a:sym typeface="Chewy"/>
            </a:endParaRPr>
          </a:p>
        </p:txBody>
      </p:sp>
      <p:pic>
        <p:nvPicPr>
          <p:cNvPr id="144" name="Shape 144"/>
          <p:cNvPicPr preferRelativeResize="0"/>
          <p:nvPr/>
        </p:nvPicPr>
        <p:blipFill>
          <a:blip r:embed="rId3">
            <a:alphaModFix/>
          </a:blip>
          <a:stretch>
            <a:fillRect/>
          </a:stretch>
        </p:blipFill>
        <p:spPr>
          <a:xfrm>
            <a:off x="6042725" y="3216543"/>
            <a:ext cx="2278349" cy="1517300"/>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457200" y="347700"/>
            <a:ext cx="8229600" cy="4578000"/>
          </a:xfrm>
          <a:prstGeom prst="rect">
            <a:avLst/>
          </a:prstGeom>
          <a:solidFill>
            <a:srgbClr val="F4CCCC"/>
          </a:solidFill>
        </p:spPr>
        <p:txBody>
          <a:bodyPr lIns="91425" tIns="91425" rIns="91425" bIns="91425" anchor="t" anchorCtr="0">
            <a:noAutofit/>
          </a:bodyPr>
          <a:lstStyle/>
          <a:p>
            <a:pPr algn="just" rtl="0">
              <a:spcBef>
                <a:spcPts val="0"/>
              </a:spcBef>
              <a:buNone/>
            </a:pPr>
            <a:r>
              <a:rPr lang="es" sz="2400">
                <a:solidFill>
                  <a:schemeClr val="dk1"/>
                </a:solidFill>
                <a:latin typeface="Chewy"/>
                <a:ea typeface="Chewy"/>
                <a:cs typeface="Chewy"/>
                <a:sym typeface="Chewy"/>
              </a:rPr>
              <a:t>2) </a:t>
            </a:r>
            <a:r>
              <a:rPr lang="es" sz="2400" b="1" i="1">
                <a:solidFill>
                  <a:schemeClr val="dk1"/>
                </a:solidFill>
                <a:latin typeface="Chewy"/>
                <a:ea typeface="Chewy"/>
                <a:cs typeface="Chewy"/>
                <a:sym typeface="Chewy"/>
              </a:rPr>
              <a:t>Utilitarias</a:t>
            </a:r>
            <a:r>
              <a:rPr lang="es" sz="2400">
                <a:solidFill>
                  <a:schemeClr val="dk1"/>
                </a:solidFill>
                <a:latin typeface="Chewy"/>
                <a:ea typeface="Chewy"/>
                <a:cs typeface="Chewy"/>
                <a:sym typeface="Chewy"/>
              </a:rPr>
              <a:t>, al reconocer que todo saber es poder. </a:t>
            </a:r>
          </a:p>
          <a:p>
            <a:pPr algn="just" rtl="0">
              <a:spcBef>
                <a:spcPts val="0"/>
              </a:spcBef>
              <a:buNone/>
            </a:pPr>
            <a:endParaRPr sz="2400">
              <a:solidFill>
                <a:schemeClr val="dk1"/>
              </a:solidFill>
              <a:latin typeface="Chewy"/>
              <a:ea typeface="Chewy"/>
              <a:cs typeface="Chewy"/>
              <a:sym typeface="Chewy"/>
            </a:endParaRPr>
          </a:p>
          <a:p>
            <a:pPr algn="just" rtl="0">
              <a:spcBef>
                <a:spcPts val="0"/>
              </a:spcBef>
              <a:buNone/>
            </a:pPr>
            <a:endParaRPr sz="2400">
              <a:solidFill>
                <a:schemeClr val="dk1"/>
              </a:solidFill>
              <a:latin typeface="Chewy"/>
              <a:ea typeface="Chewy"/>
              <a:cs typeface="Chewy"/>
              <a:sym typeface="Chewy"/>
            </a:endParaRPr>
          </a:p>
          <a:p>
            <a:pPr algn="just" rtl="0">
              <a:spcBef>
                <a:spcPts val="0"/>
              </a:spcBef>
              <a:buNone/>
            </a:pPr>
            <a:endParaRPr sz="2400">
              <a:solidFill>
                <a:schemeClr val="dk1"/>
              </a:solidFill>
              <a:latin typeface="Chewy"/>
              <a:ea typeface="Chewy"/>
              <a:cs typeface="Chewy"/>
              <a:sym typeface="Chewy"/>
            </a:endParaRPr>
          </a:p>
          <a:p>
            <a:pPr lvl="0" algn="just" rtl="0">
              <a:spcBef>
                <a:spcPts val="0"/>
              </a:spcBef>
              <a:buNone/>
            </a:pPr>
            <a:r>
              <a:rPr lang="es" sz="2400">
                <a:solidFill>
                  <a:schemeClr val="dk1"/>
                </a:solidFill>
                <a:latin typeface="Chewy"/>
                <a:ea typeface="Chewy"/>
                <a:cs typeface="Chewy"/>
                <a:sym typeface="Chewy"/>
              </a:rPr>
              <a:t>3) </a:t>
            </a:r>
            <a:r>
              <a:rPr lang="es" sz="2400" b="1" i="1">
                <a:solidFill>
                  <a:schemeClr val="dk1"/>
                </a:solidFill>
                <a:latin typeface="Chewy"/>
                <a:ea typeface="Chewy"/>
                <a:cs typeface="Chewy"/>
                <a:sym typeface="Chewy"/>
              </a:rPr>
              <a:t>Democráticas,</a:t>
            </a:r>
            <a:r>
              <a:rPr lang="es" sz="2400">
                <a:solidFill>
                  <a:schemeClr val="dk1"/>
                </a:solidFill>
                <a:latin typeface="Chewy"/>
                <a:ea typeface="Chewy"/>
                <a:cs typeface="Chewy"/>
                <a:sym typeface="Chewy"/>
              </a:rPr>
              <a:t> ya que la alfabetización puede preparar a la ciudadanía en modelos participativos y permite debatir la tecnocracia que maneja los aspectos públicos relacionados con el desarrollo tecnocientífico.</a:t>
            </a:r>
          </a:p>
          <a:p>
            <a:pPr>
              <a:spcBef>
                <a:spcPts val="0"/>
              </a:spcBef>
              <a:buNone/>
            </a:pPr>
            <a:endParaRPr sz="2400">
              <a:latin typeface="Chewy"/>
              <a:ea typeface="Chewy"/>
              <a:cs typeface="Chewy"/>
              <a:sym typeface="Chewy"/>
            </a:endParaRPr>
          </a:p>
        </p:txBody>
      </p:sp>
      <p:pic>
        <p:nvPicPr>
          <p:cNvPr id="150" name="Shape 150"/>
          <p:cNvPicPr preferRelativeResize="0"/>
          <p:nvPr/>
        </p:nvPicPr>
        <p:blipFill>
          <a:blip r:embed="rId3">
            <a:alphaModFix/>
          </a:blip>
          <a:stretch>
            <a:fillRect/>
          </a:stretch>
        </p:blipFill>
        <p:spPr>
          <a:xfrm rot="430994">
            <a:off x="7623825" y="402634"/>
            <a:ext cx="972900" cy="1501785"/>
          </a:xfrm>
          <a:prstGeom prst="rect">
            <a:avLst/>
          </a:prstGeom>
          <a:noFill/>
          <a:ln>
            <a:noFill/>
          </a:ln>
        </p:spPr>
      </p:pic>
      <p:pic>
        <p:nvPicPr>
          <p:cNvPr id="151" name="Shape 151"/>
          <p:cNvPicPr preferRelativeResize="0"/>
          <p:nvPr/>
        </p:nvPicPr>
        <p:blipFill>
          <a:blip r:embed="rId4">
            <a:alphaModFix/>
          </a:blip>
          <a:stretch>
            <a:fillRect/>
          </a:stretch>
        </p:blipFill>
        <p:spPr>
          <a:xfrm rot="-738971">
            <a:off x="656684" y="785201"/>
            <a:ext cx="945228" cy="1238639"/>
          </a:xfrm>
          <a:prstGeom prst="rect">
            <a:avLst/>
          </a:prstGeom>
          <a:noFill/>
          <a:ln>
            <a:noFill/>
          </a:ln>
        </p:spPr>
      </p:pic>
      <p:pic>
        <p:nvPicPr>
          <p:cNvPr id="152" name="Shape 152"/>
          <p:cNvPicPr preferRelativeResize="0"/>
          <p:nvPr/>
        </p:nvPicPr>
        <p:blipFill>
          <a:blip r:embed="rId5">
            <a:alphaModFix/>
          </a:blip>
          <a:stretch>
            <a:fillRect/>
          </a:stretch>
        </p:blipFill>
        <p:spPr>
          <a:xfrm>
            <a:off x="3309475" y="3550735"/>
            <a:ext cx="1262525" cy="1402775"/>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Shape 35"/>
          <p:cNvSpPr txBox="1"/>
          <p:nvPr/>
        </p:nvSpPr>
        <p:spPr>
          <a:xfrm>
            <a:off x="824100" y="527600"/>
            <a:ext cx="7495800" cy="4255200"/>
          </a:xfrm>
          <a:prstGeom prst="rect">
            <a:avLst/>
          </a:prstGeom>
          <a:solidFill>
            <a:schemeClr val="lt1"/>
          </a:solidFill>
          <a:ln w="9525" cap="flat">
            <a:solidFill>
              <a:srgbClr val="A64D79"/>
            </a:solidFill>
            <a:prstDash val="solid"/>
            <a:round/>
            <a:headEnd type="none" w="med" len="med"/>
            <a:tailEnd type="none" w="med" len="med"/>
          </a:ln>
        </p:spPr>
        <p:txBody>
          <a:bodyPr lIns="91425" tIns="91425" rIns="91425" bIns="91425" anchor="t" anchorCtr="0">
            <a:noAutofit/>
          </a:bodyPr>
          <a:lstStyle/>
          <a:p>
            <a:pPr algn="ctr" rtl="0">
              <a:spcBef>
                <a:spcPts val="0"/>
              </a:spcBef>
              <a:buNone/>
            </a:pPr>
            <a:r>
              <a:rPr lang="es" sz="2400" b="1">
                <a:latin typeface="Chewy"/>
                <a:ea typeface="Chewy"/>
                <a:cs typeface="Chewy"/>
                <a:sym typeface="Chewy"/>
              </a:rPr>
              <a:t>Ciencia: </a:t>
            </a:r>
            <a:r>
              <a:rPr lang="es" sz="2000">
                <a:latin typeface="Comfortaa"/>
                <a:ea typeface="Comfortaa"/>
                <a:cs typeface="Comfortaa"/>
                <a:sym typeface="Comfortaa"/>
              </a:rPr>
              <a:t>Sistema de adquisición de conocimientos sobre la base del método científico con el objetivo de organizar el cuerpo de los conocimientos adquiridos a través de la investigación.</a:t>
            </a:r>
            <a:r>
              <a:rPr lang="es" sz="2400">
                <a:latin typeface="Chewy"/>
                <a:ea typeface="Chewy"/>
                <a:cs typeface="Chewy"/>
                <a:sym typeface="Chewy"/>
              </a:rPr>
              <a:t/>
            </a:r>
            <a:br>
              <a:rPr lang="es" sz="2400">
                <a:latin typeface="Chewy"/>
                <a:ea typeface="Chewy"/>
                <a:cs typeface="Chewy"/>
                <a:sym typeface="Chewy"/>
              </a:rPr>
            </a:br>
            <a:r>
              <a:rPr lang="es" sz="2400" b="1">
                <a:latin typeface="Chewy"/>
                <a:ea typeface="Chewy"/>
                <a:cs typeface="Chewy"/>
                <a:sym typeface="Chewy"/>
              </a:rPr>
              <a:t>Tecnología: </a:t>
            </a:r>
            <a:r>
              <a:rPr lang="es" sz="2000">
                <a:solidFill>
                  <a:schemeClr val="dk1"/>
                </a:solidFill>
                <a:latin typeface="Comfortaa"/>
                <a:ea typeface="Comfortaa"/>
                <a:cs typeface="Comfortaa"/>
                <a:sym typeface="Comfortaa"/>
              </a:rPr>
              <a:t>Conjunto de conocimientos y técnicas que, aplicados de forma lógica y ordenada, permiten al ser humano modificar su entorno material o virtual para satisfacer sus necesidades, esto es, un proceso combinado de pensamiento y acción con la finalidad de crear soluciones útiles. </a:t>
            </a:r>
            <a:r>
              <a:rPr lang="es" sz="2000" b="1">
                <a:latin typeface="Comfortaa"/>
                <a:ea typeface="Comfortaa"/>
                <a:cs typeface="Comfortaa"/>
                <a:sym typeface="Comfortaa"/>
              </a:rPr>
              <a:t/>
            </a:r>
            <a:br>
              <a:rPr lang="es" sz="2000" b="1">
                <a:latin typeface="Comfortaa"/>
                <a:ea typeface="Comfortaa"/>
                <a:cs typeface="Comfortaa"/>
                <a:sym typeface="Comfortaa"/>
              </a:rPr>
            </a:br>
            <a:r>
              <a:rPr lang="es" sz="2400" b="1">
                <a:latin typeface="Chewy"/>
                <a:ea typeface="Chewy"/>
                <a:cs typeface="Chewy"/>
                <a:sym typeface="Chewy"/>
              </a:rPr>
              <a:t>Sociedad: </a:t>
            </a:r>
            <a:r>
              <a:rPr lang="es" sz="2000">
                <a:solidFill>
                  <a:schemeClr val="dk1"/>
                </a:solidFill>
                <a:latin typeface="Comfortaa"/>
                <a:ea typeface="Comfortaa"/>
                <a:cs typeface="Comfortaa"/>
                <a:sym typeface="Comfortaa"/>
              </a:rPr>
              <a:t>Agrupación de personas que constituyen una unidad, con la finalidad de cumplir mediante la mutua cooperación, todos o algunos de los fines de la vida.</a:t>
            </a:r>
          </a:p>
          <a:p>
            <a:pPr lvl="0" algn="ctr" rtl="0">
              <a:spcBef>
                <a:spcPts val="0"/>
              </a:spcBef>
              <a:buNone/>
            </a:pPr>
            <a:endParaRPr sz="2400">
              <a:latin typeface="Chewy"/>
              <a:ea typeface="Chewy"/>
              <a:cs typeface="Chewy"/>
              <a:sym typeface="Chewy"/>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457200" y="371675"/>
            <a:ext cx="8229600" cy="4554300"/>
          </a:xfrm>
          <a:prstGeom prst="rect">
            <a:avLst/>
          </a:prstGeom>
          <a:solidFill>
            <a:srgbClr val="F4CCCC"/>
          </a:solidFill>
        </p:spPr>
        <p:txBody>
          <a:bodyPr lIns="91425" tIns="91425" rIns="91425" bIns="91425" anchor="t" anchorCtr="0">
            <a:noAutofit/>
          </a:bodyPr>
          <a:lstStyle/>
          <a:p>
            <a:pPr>
              <a:spcBef>
                <a:spcPts val="0"/>
              </a:spcBef>
              <a:buNone/>
            </a:pPr>
            <a:r>
              <a:rPr lang="es" sz="2400">
                <a:solidFill>
                  <a:schemeClr val="dk1"/>
                </a:solidFill>
                <a:latin typeface="Chewy"/>
                <a:ea typeface="Chewy"/>
                <a:cs typeface="Chewy"/>
                <a:sym typeface="Chewy"/>
              </a:rPr>
              <a:t>4)</a:t>
            </a:r>
            <a:r>
              <a:rPr lang="es">
                <a:solidFill>
                  <a:schemeClr val="dk1"/>
                </a:solidFill>
                <a:latin typeface="Chewy"/>
                <a:ea typeface="Chewy"/>
                <a:cs typeface="Chewy"/>
                <a:sym typeface="Chewy"/>
              </a:rPr>
              <a:t> </a:t>
            </a:r>
            <a:r>
              <a:rPr lang="es" sz="2400" b="1" i="1">
                <a:solidFill>
                  <a:schemeClr val="dk1"/>
                </a:solidFill>
                <a:latin typeface="Chewy"/>
                <a:ea typeface="Chewy"/>
                <a:cs typeface="Chewy"/>
                <a:sym typeface="Chewy"/>
              </a:rPr>
              <a:t>Metafísico y lúdico,</a:t>
            </a:r>
            <a:r>
              <a:rPr lang="es" sz="2400">
                <a:solidFill>
                  <a:schemeClr val="dk1"/>
                </a:solidFill>
                <a:latin typeface="Chewy"/>
                <a:ea typeface="Chewy"/>
                <a:cs typeface="Chewy"/>
                <a:sym typeface="Chewy"/>
              </a:rPr>
              <a:t> por cuanto provee elementos que ayudan a vivir más placenteramente con la ciencia, a partir de una comprensión más amplia de la misma y a saber vivir en el mundo en medio de numerosos interrogantes y crecientes complejidades.</a:t>
            </a:r>
          </a:p>
        </p:txBody>
      </p:sp>
      <p:pic>
        <p:nvPicPr>
          <p:cNvPr id="158" name="Shape 158"/>
          <p:cNvPicPr preferRelativeResize="0"/>
          <p:nvPr/>
        </p:nvPicPr>
        <p:blipFill>
          <a:blip r:embed="rId3">
            <a:alphaModFix/>
          </a:blip>
          <a:stretch>
            <a:fillRect/>
          </a:stretch>
        </p:blipFill>
        <p:spPr>
          <a:xfrm rot="-395157">
            <a:off x="738049" y="3449555"/>
            <a:ext cx="1162828" cy="1162817"/>
          </a:xfrm>
          <a:prstGeom prst="rect">
            <a:avLst/>
          </a:prstGeom>
          <a:noFill/>
          <a:ln>
            <a:noFill/>
          </a:ln>
        </p:spPr>
      </p:pic>
      <p:pic>
        <p:nvPicPr>
          <p:cNvPr id="159" name="Shape 159"/>
          <p:cNvPicPr preferRelativeResize="0"/>
          <p:nvPr/>
        </p:nvPicPr>
        <p:blipFill>
          <a:blip r:embed="rId4">
            <a:alphaModFix/>
          </a:blip>
          <a:stretch>
            <a:fillRect/>
          </a:stretch>
        </p:blipFill>
        <p:spPr>
          <a:xfrm rot="314486">
            <a:off x="5186549" y="2386550"/>
            <a:ext cx="2943225" cy="1905000"/>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2817525" y="251775"/>
            <a:ext cx="5869200" cy="4673999"/>
          </a:xfrm>
          <a:prstGeom prst="rect">
            <a:avLst/>
          </a:prstGeom>
          <a:solidFill>
            <a:srgbClr val="F4CCCC"/>
          </a:solidFill>
        </p:spPr>
        <p:txBody>
          <a:bodyPr lIns="91425" tIns="91425" rIns="91425" bIns="91425" anchor="t" anchorCtr="0">
            <a:noAutofit/>
          </a:bodyPr>
          <a:lstStyle/>
          <a:p>
            <a:pPr marL="0" lvl="0" indent="0" algn="ctr" rtl="0">
              <a:lnSpc>
                <a:spcPct val="115000"/>
              </a:lnSpc>
              <a:spcBef>
                <a:spcPts val="0"/>
              </a:spcBef>
              <a:buClr>
                <a:schemeClr val="dk1"/>
              </a:buClr>
              <a:buSzPct val="45833"/>
              <a:buFont typeface="Arial"/>
              <a:buNone/>
            </a:pPr>
            <a:r>
              <a:rPr lang="es" sz="2000" dirty="0">
                <a:solidFill>
                  <a:schemeClr val="dk1"/>
                </a:solidFill>
                <a:latin typeface="Chewy"/>
                <a:ea typeface="Chewy"/>
                <a:cs typeface="Chewy"/>
                <a:sym typeface="Chewy"/>
              </a:rPr>
              <a:t>En el contexto educativo los enfoques en CTS mediante la alfabetización buscan contribuir a la enseñanza de los estudiantes a partir de la información relevante sobre las ciencias y las tecnologías de la vida moderna, con la perspectiva de que puedan analizarla y evaluarla, reflexionar sobre esta información, definir los valores implicados en ella y tomar decisiones al respecto, reconociendo que su propia decisión final está, así mismo, basada en valores (Cutcliffe, 1990).</a:t>
            </a:r>
          </a:p>
          <a:p>
            <a:pPr lvl="0" indent="1752600" rtl="0">
              <a:lnSpc>
                <a:spcPct val="115000"/>
              </a:lnSpc>
              <a:spcBef>
                <a:spcPts val="0"/>
              </a:spcBef>
              <a:buClr>
                <a:schemeClr val="dk1"/>
              </a:buClr>
              <a:buSzPct val="45833"/>
              <a:buFont typeface="Arial"/>
              <a:buNone/>
            </a:pPr>
            <a:r>
              <a:rPr lang="es" sz="2000" dirty="0">
                <a:solidFill>
                  <a:schemeClr val="dk1"/>
                </a:solidFill>
                <a:latin typeface="Chewy"/>
                <a:ea typeface="Chewy"/>
                <a:cs typeface="Chewy"/>
                <a:sym typeface="Chewy"/>
              </a:rPr>
              <a:t>					</a:t>
            </a:r>
          </a:p>
          <a:p>
            <a:pPr lvl="0" indent="1752600" rtl="0">
              <a:lnSpc>
                <a:spcPct val="115000"/>
              </a:lnSpc>
              <a:spcBef>
                <a:spcPts val="0"/>
              </a:spcBef>
              <a:buClr>
                <a:schemeClr val="dk1"/>
              </a:buClr>
              <a:buSzPct val="45833"/>
              <a:buFont typeface="Arial"/>
              <a:buNone/>
            </a:pPr>
            <a:r>
              <a:rPr lang="es" sz="2400" dirty="0">
                <a:solidFill>
                  <a:schemeClr val="dk1"/>
                </a:solidFill>
                <a:latin typeface="Chewy"/>
                <a:ea typeface="Chewy"/>
                <a:cs typeface="Chewy"/>
                <a:sym typeface="Chewy"/>
              </a:rPr>
              <a:t>				</a:t>
            </a:r>
          </a:p>
          <a:p>
            <a:pPr lvl="0" indent="1752600" rtl="0">
              <a:lnSpc>
                <a:spcPct val="115000"/>
              </a:lnSpc>
              <a:spcBef>
                <a:spcPts val="0"/>
              </a:spcBef>
              <a:buClr>
                <a:schemeClr val="dk1"/>
              </a:buClr>
              <a:buSzPct val="45833"/>
              <a:buFont typeface="Arial"/>
              <a:buNone/>
            </a:pPr>
            <a:r>
              <a:rPr lang="es" sz="2400" dirty="0">
                <a:solidFill>
                  <a:schemeClr val="dk1"/>
                </a:solidFill>
                <a:latin typeface="Chewy"/>
                <a:ea typeface="Chewy"/>
                <a:cs typeface="Chewy"/>
                <a:sym typeface="Chewy"/>
              </a:rPr>
              <a:t>			</a:t>
            </a:r>
          </a:p>
          <a:p>
            <a:pPr lvl="0" indent="1752600" rtl="0">
              <a:lnSpc>
                <a:spcPct val="115000"/>
              </a:lnSpc>
              <a:spcBef>
                <a:spcPts val="0"/>
              </a:spcBef>
              <a:buClr>
                <a:schemeClr val="dk1"/>
              </a:buClr>
              <a:buSzPct val="45833"/>
              <a:buFont typeface="Arial"/>
              <a:buNone/>
            </a:pPr>
            <a:r>
              <a:rPr lang="es" sz="2400" dirty="0">
                <a:solidFill>
                  <a:schemeClr val="dk1"/>
                </a:solidFill>
                <a:latin typeface="Chewy"/>
                <a:ea typeface="Chewy"/>
                <a:cs typeface="Chewy"/>
                <a:sym typeface="Chewy"/>
              </a:rPr>
              <a:t>		</a:t>
            </a:r>
          </a:p>
          <a:p>
            <a:pPr>
              <a:spcBef>
                <a:spcPts val="0"/>
              </a:spcBef>
              <a:buNone/>
            </a:pPr>
            <a:endParaRPr dirty="0"/>
          </a:p>
        </p:txBody>
      </p:sp>
      <p:pic>
        <p:nvPicPr>
          <p:cNvPr id="165" name="Shape 165"/>
          <p:cNvPicPr preferRelativeResize="0"/>
          <p:nvPr/>
        </p:nvPicPr>
        <p:blipFill>
          <a:blip r:embed="rId3">
            <a:alphaModFix/>
          </a:blip>
          <a:stretch>
            <a:fillRect/>
          </a:stretch>
        </p:blipFill>
        <p:spPr>
          <a:xfrm rot="-319592">
            <a:off x="177825" y="2579649"/>
            <a:ext cx="2246699" cy="2246699"/>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p:nvPr/>
        </p:nvSpPr>
        <p:spPr>
          <a:xfrm>
            <a:off x="2375075" y="118750"/>
            <a:ext cx="2708400" cy="1020299"/>
          </a:xfrm>
          <a:prstGeom prst="roundRect">
            <a:avLst>
              <a:gd name="adj" fmla="val 0"/>
            </a:avLst>
          </a:prstGeom>
          <a:solidFill>
            <a:schemeClr val="lt1"/>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algn="ctr">
              <a:spcBef>
                <a:spcPts val="0"/>
              </a:spcBef>
              <a:buNone/>
            </a:pPr>
            <a:r>
              <a:rPr lang="es" sz="1800">
                <a:latin typeface="Chewy"/>
                <a:ea typeface="Chewy"/>
                <a:cs typeface="Chewy"/>
                <a:sym typeface="Chewy"/>
              </a:rPr>
              <a:t>ENFOQUE Y PROPÓSITOS DE CIENCIA</a:t>
            </a:r>
          </a:p>
        </p:txBody>
      </p:sp>
      <p:sp>
        <p:nvSpPr>
          <p:cNvPr id="171" name="Shape 171"/>
          <p:cNvSpPr/>
          <p:nvPr/>
        </p:nvSpPr>
        <p:spPr>
          <a:xfrm>
            <a:off x="878750" y="1330025"/>
            <a:ext cx="3633900" cy="3099600"/>
          </a:xfrm>
          <a:prstGeom prst="roundRect">
            <a:avLst>
              <a:gd name="adj" fmla="val 16667"/>
            </a:avLst>
          </a:prstGeom>
          <a:solidFill>
            <a:schemeClr val="lt1"/>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algn="just">
              <a:spcBef>
                <a:spcPts val="0"/>
              </a:spcBef>
              <a:buNone/>
            </a:pPr>
            <a:r>
              <a:rPr lang="es" sz="2400">
                <a:latin typeface="Chewy"/>
                <a:ea typeface="Chewy"/>
                <a:cs typeface="Chewy"/>
                <a:sym typeface="Chewy"/>
              </a:rPr>
              <a:t>El propósito de ciencia es de orientar a los alumnos a que fortalezcan habilidades, valores, actitudes y conceptos básicos .</a:t>
            </a:r>
          </a:p>
        </p:txBody>
      </p:sp>
      <p:pic>
        <p:nvPicPr>
          <p:cNvPr id="172" name="Shape 172"/>
          <p:cNvPicPr preferRelativeResize="0"/>
          <p:nvPr/>
        </p:nvPicPr>
        <p:blipFill>
          <a:blip r:embed="rId3">
            <a:alphaModFix/>
          </a:blip>
          <a:stretch>
            <a:fillRect/>
          </a:stretch>
        </p:blipFill>
        <p:spPr>
          <a:xfrm>
            <a:off x="5308275" y="2386925"/>
            <a:ext cx="3194450" cy="2351325"/>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p:nvPr/>
        </p:nvSpPr>
        <p:spPr>
          <a:xfrm>
            <a:off x="237500" y="249375"/>
            <a:ext cx="1923600" cy="2244299"/>
          </a:xfrm>
          <a:prstGeom prst="roundRect">
            <a:avLst>
              <a:gd name="adj" fmla="val 16667"/>
            </a:avLst>
          </a:prstGeom>
          <a:solidFill>
            <a:srgbClr val="F4CCCC"/>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algn="just">
              <a:spcBef>
                <a:spcPts val="0"/>
              </a:spcBef>
              <a:buNone/>
            </a:pPr>
            <a:r>
              <a:rPr lang="es">
                <a:latin typeface="Chewy"/>
                <a:ea typeface="Chewy"/>
                <a:cs typeface="Chewy"/>
                <a:sym typeface="Chewy"/>
              </a:rPr>
              <a:t>*</a:t>
            </a:r>
            <a:r>
              <a:rPr lang="es" sz="1800">
                <a:latin typeface="Chewy"/>
                <a:ea typeface="Chewy"/>
                <a:cs typeface="Chewy"/>
                <a:sym typeface="Chewy"/>
              </a:rPr>
              <a:t>Identificar la ciencia como proceso histórico y social</a:t>
            </a:r>
          </a:p>
        </p:txBody>
      </p:sp>
      <p:pic>
        <p:nvPicPr>
          <p:cNvPr id="178" name="Shape 178"/>
          <p:cNvPicPr preferRelativeResize="0"/>
          <p:nvPr/>
        </p:nvPicPr>
        <p:blipFill>
          <a:blip r:embed="rId3">
            <a:alphaModFix/>
          </a:blip>
          <a:stretch>
            <a:fillRect/>
          </a:stretch>
        </p:blipFill>
        <p:spPr>
          <a:xfrm>
            <a:off x="237499" y="2568694"/>
            <a:ext cx="1923600" cy="1221030"/>
          </a:xfrm>
          <a:prstGeom prst="rect">
            <a:avLst/>
          </a:prstGeom>
          <a:noFill/>
          <a:ln>
            <a:noFill/>
          </a:ln>
        </p:spPr>
      </p:pic>
      <p:sp>
        <p:nvSpPr>
          <p:cNvPr id="179" name="Shape 179"/>
          <p:cNvSpPr/>
          <p:nvPr/>
        </p:nvSpPr>
        <p:spPr>
          <a:xfrm>
            <a:off x="2404187" y="249375"/>
            <a:ext cx="2042400" cy="3538800"/>
          </a:xfrm>
          <a:prstGeom prst="roundRect">
            <a:avLst>
              <a:gd name="adj" fmla="val 16667"/>
            </a:avLst>
          </a:prstGeom>
          <a:solidFill>
            <a:schemeClr val="lt1"/>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algn="just">
              <a:spcBef>
                <a:spcPts val="0"/>
              </a:spcBef>
              <a:buNone/>
            </a:pPr>
            <a:r>
              <a:rPr lang="es" sz="1800">
                <a:latin typeface="Chewy"/>
                <a:ea typeface="Chewy"/>
                <a:cs typeface="Chewy"/>
                <a:sym typeface="Chewy"/>
              </a:rPr>
              <a:t>*Participar de manera activa e informada en la promoción de la salud con base en la autoestima y el estudio del funcionamiento integral del cuerpo humano</a:t>
            </a:r>
            <a:r>
              <a:rPr lang="es" sz="1800"/>
              <a:t>.</a:t>
            </a:r>
          </a:p>
        </p:txBody>
      </p:sp>
      <p:pic>
        <p:nvPicPr>
          <p:cNvPr id="180" name="Shape 180"/>
          <p:cNvPicPr preferRelativeResize="0"/>
          <p:nvPr/>
        </p:nvPicPr>
        <p:blipFill>
          <a:blip r:embed="rId4">
            <a:alphaModFix/>
          </a:blip>
          <a:stretch>
            <a:fillRect/>
          </a:stretch>
        </p:blipFill>
        <p:spPr>
          <a:xfrm>
            <a:off x="2867700" y="3639350"/>
            <a:ext cx="1312424" cy="1396699"/>
          </a:xfrm>
          <a:prstGeom prst="rect">
            <a:avLst/>
          </a:prstGeom>
          <a:noFill/>
          <a:ln>
            <a:noFill/>
          </a:ln>
        </p:spPr>
      </p:pic>
      <p:sp>
        <p:nvSpPr>
          <p:cNvPr id="181" name="Shape 181"/>
          <p:cNvSpPr/>
          <p:nvPr/>
        </p:nvSpPr>
        <p:spPr>
          <a:xfrm>
            <a:off x="4689700" y="249375"/>
            <a:ext cx="1816799" cy="3188699"/>
          </a:xfrm>
          <a:prstGeom prst="roundRect">
            <a:avLst>
              <a:gd name="adj" fmla="val 16667"/>
            </a:avLst>
          </a:prstGeom>
          <a:solidFill>
            <a:srgbClr val="F4CCCC"/>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algn="just">
              <a:spcBef>
                <a:spcPts val="0"/>
              </a:spcBef>
              <a:buNone/>
            </a:pPr>
            <a:r>
              <a:rPr lang="es">
                <a:latin typeface="Chewy"/>
                <a:ea typeface="Chewy"/>
                <a:cs typeface="Chewy"/>
                <a:sym typeface="Chewy"/>
              </a:rPr>
              <a:t>*</a:t>
            </a:r>
            <a:r>
              <a:rPr lang="es" sz="1800">
                <a:latin typeface="Chewy"/>
                <a:ea typeface="Chewy"/>
                <a:cs typeface="Chewy"/>
                <a:sym typeface="Chewy"/>
              </a:rPr>
              <a:t>Valorar la importancias de establecer interacciones con el ambiente que favorezca su aprovechamiento sustentable</a:t>
            </a:r>
            <a:r>
              <a:rPr lang="es">
                <a:latin typeface="Chewy"/>
                <a:ea typeface="Chewy"/>
                <a:cs typeface="Chewy"/>
                <a:sym typeface="Chewy"/>
              </a:rPr>
              <a:t>.</a:t>
            </a:r>
          </a:p>
        </p:txBody>
      </p:sp>
      <p:pic>
        <p:nvPicPr>
          <p:cNvPr id="182" name="Shape 182"/>
          <p:cNvPicPr preferRelativeResize="0"/>
          <p:nvPr/>
        </p:nvPicPr>
        <p:blipFill>
          <a:blip r:embed="rId5">
            <a:alphaModFix/>
          </a:blip>
          <a:stretch>
            <a:fillRect/>
          </a:stretch>
        </p:blipFill>
        <p:spPr>
          <a:xfrm>
            <a:off x="4886725" y="3550725"/>
            <a:ext cx="1549699" cy="1485325"/>
          </a:xfrm>
          <a:prstGeom prst="rect">
            <a:avLst/>
          </a:prstGeom>
          <a:noFill/>
          <a:ln>
            <a:noFill/>
          </a:ln>
        </p:spPr>
      </p:pic>
      <p:sp>
        <p:nvSpPr>
          <p:cNvPr id="183" name="Shape 183"/>
          <p:cNvSpPr/>
          <p:nvPr/>
        </p:nvSpPr>
        <p:spPr>
          <a:xfrm>
            <a:off x="7077700" y="344375"/>
            <a:ext cx="1603199" cy="2992500"/>
          </a:xfrm>
          <a:prstGeom prst="roundRect">
            <a:avLst>
              <a:gd name="adj" fmla="val 16667"/>
            </a:avLst>
          </a:prstGeom>
          <a:solidFill>
            <a:schemeClr val="lt1"/>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algn="just">
              <a:spcBef>
                <a:spcPts val="0"/>
              </a:spcBef>
              <a:buNone/>
            </a:pPr>
            <a:r>
              <a:rPr lang="es" sz="1800">
                <a:latin typeface="Chewy"/>
                <a:ea typeface="Chewy"/>
                <a:cs typeface="Chewy"/>
                <a:sym typeface="Chewy"/>
              </a:rPr>
              <a:t>*Conocer más  de lo los seres vivos, en términos de su unidad, diversidad y evolución.</a:t>
            </a:r>
          </a:p>
        </p:txBody>
      </p:sp>
      <p:pic>
        <p:nvPicPr>
          <p:cNvPr id="184" name="Shape 184"/>
          <p:cNvPicPr preferRelativeResize="0"/>
          <p:nvPr/>
        </p:nvPicPr>
        <p:blipFill>
          <a:blip r:embed="rId6">
            <a:alphaModFix/>
          </a:blip>
          <a:stretch>
            <a:fillRect/>
          </a:stretch>
        </p:blipFill>
        <p:spPr>
          <a:xfrm>
            <a:off x="7285200" y="3438075"/>
            <a:ext cx="1395693" cy="1485324"/>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544530" y="0"/>
            <a:ext cx="7547869" cy="905650"/>
          </a:xfrm>
          <a:prstGeom prst="rect">
            <a:avLst/>
          </a:prstGeom>
          <a:solidFill>
            <a:schemeClr val="lt1"/>
          </a:solidFill>
        </p:spPr>
        <p:txBody>
          <a:bodyPr lIns="91425" tIns="91425" rIns="91425" bIns="91425" anchor="b" anchorCtr="0">
            <a:noAutofit/>
          </a:bodyPr>
          <a:lstStyle/>
          <a:p>
            <a:pPr lvl="0" algn="ctr" rtl="0">
              <a:spcBef>
                <a:spcPts val="0"/>
              </a:spcBef>
              <a:buNone/>
            </a:pPr>
            <a:r>
              <a:rPr lang="es" sz="3000">
                <a:latin typeface="Chewy"/>
                <a:ea typeface="Chewy"/>
                <a:cs typeface="Chewy"/>
                <a:sym typeface="Chewy"/>
              </a:rPr>
              <a:t>Repercusiones de la ciencia en la sociedad</a:t>
            </a:r>
          </a:p>
        </p:txBody>
      </p:sp>
      <p:sp>
        <p:nvSpPr>
          <p:cNvPr id="190" name="Shape 190"/>
          <p:cNvSpPr txBox="1">
            <a:spLocks noGrp="1"/>
          </p:cNvSpPr>
          <p:nvPr>
            <p:ph type="body" idx="1"/>
          </p:nvPr>
        </p:nvSpPr>
        <p:spPr>
          <a:xfrm>
            <a:off x="461450" y="979175"/>
            <a:ext cx="8225400" cy="3946800"/>
          </a:xfrm>
          <a:prstGeom prst="rect">
            <a:avLst/>
          </a:prstGeom>
          <a:solidFill>
            <a:schemeClr val="lt1"/>
          </a:solidFill>
        </p:spPr>
        <p:txBody>
          <a:bodyPr lIns="91425" tIns="91425" rIns="91425" bIns="91425" anchor="t" anchorCtr="0">
            <a:noAutofit/>
          </a:bodyPr>
          <a:lstStyle/>
          <a:p>
            <a:pPr rtl="0">
              <a:spcBef>
                <a:spcPts val="0"/>
              </a:spcBef>
              <a:buNone/>
            </a:pPr>
            <a:r>
              <a:rPr lang="es" sz="2600" dirty="0">
                <a:solidFill>
                  <a:schemeClr val="dk1"/>
                </a:solidFill>
                <a:latin typeface="Chewy"/>
                <a:ea typeface="Chewy"/>
                <a:cs typeface="Chewy"/>
                <a:sym typeface="Chewy"/>
              </a:rPr>
              <a:t>Alcanzar En las sociedades tradicionales estaban bien definidas las funciones del individuo, había una armonía entre la naturaleza, la sociedad y el hombre. </a:t>
            </a:r>
            <a:br>
              <a:rPr lang="es" sz="2600" dirty="0">
                <a:solidFill>
                  <a:schemeClr val="dk1"/>
                </a:solidFill>
                <a:latin typeface="Chewy"/>
                <a:ea typeface="Chewy"/>
                <a:cs typeface="Chewy"/>
                <a:sym typeface="Chewy"/>
              </a:rPr>
            </a:br>
            <a:r>
              <a:rPr lang="es" sz="2600" dirty="0">
                <a:solidFill>
                  <a:schemeClr val="dk1"/>
                </a:solidFill>
                <a:latin typeface="Chewy"/>
                <a:ea typeface="Chewy"/>
                <a:cs typeface="Chewy"/>
                <a:sym typeface="Chewy"/>
              </a:rPr>
              <a:t>Ahora bien, la ciencia trajo consigo </a:t>
            </a:r>
            <a:br>
              <a:rPr lang="es" sz="2600" dirty="0">
                <a:solidFill>
                  <a:schemeClr val="dk1"/>
                </a:solidFill>
                <a:latin typeface="Chewy"/>
                <a:ea typeface="Chewy"/>
                <a:cs typeface="Chewy"/>
                <a:sym typeface="Chewy"/>
              </a:rPr>
            </a:br>
            <a:r>
              <a:rPr lang="es" sz="2600" dirty="0">
                <a:solidFill>
                  <a:schemeClr val="dk1"/>
                </a:solidFill>
                <a:latin typeface="Chewy"/>
                <a:ea typeface="Chewy"/>
                <a:cs typeface="Chewy"/>
                <a:sym typeface="Chewy"/>
              </a:rPr>
              <a:t>la desaparición de este marco </a:t>
            </a:r>
            <a:br>
              <a:rPr lang="es" sz="2600" dirty="0">
                <a:solidFill>
                  <a:schemeClr val="dk1"/>
                </a:solidFill>
                <a:latin typeface="Chewy"/>
                <a:ea typeface="Chewy"/>
                <a:cs typeface="Chewy"/>
                <a:sym typeface="Chewy"/>
              </a:rPr>
            </a:br>
            <a:r>
              <a:rPr lang="es" sz="2600" dirty="0">
                <a:solidFill>
                  <a:schemeClr val="dk1"/>
                </a:solidFill>
                <a:latin typeface="Chewy"/>
                <a:ea typeface="Chewy"/>
                <a:cs typeface="Chewy"/>
                <a:sym typeface="Chewy"/>
              </a:rPr>
              <a:t>tradicional, la ruptura del </a:t>
            </a:r>
            <a:br>
              <a:rPr lang="es" sz="2600" dirty="0">
                <a:solidFill>
                  <a:schemeClr val="dk1"/>
                </a:solidFill>
                <a:latin typeface="Chewy"/>
                <a:ea typeface="Chewy"/>
                <a:cs typeface="Chewy"/>
                <a:sym typeface="Chewy"/>
              </a:rPr>
            </a:br>
            <a:r>
              <a:rPr lang="es" sz="2600" dirty="0">
                <a:solidFill>
                  <a:schemeClr val="dk1"/>
                </a:solidFill>
                <a:latin typeface="Chewy"/>
                <a:ea typeface="Chewy"/>
                <a:cs typeface="Chewy"/>
                <a:sym typeface="Chewy"/>
              </a:rPr>
              <a:t>equilibrio entre el hombre </a:t>
            </a:r>
            <a:br>
              <a:rPr lang="es" sz="2600" dirty="0">
                <a:solidFill>
                  <a:schemeClr val="dk1"/>
                </a:solidFill>
                <a:latin typeface="Chewy"/>
                <a:ea typeface="Chewy"/>
                <a:cs typeface="Chewy"/>
                <a:sym typeface="Chewy"/>
              </a:rPr>
            </a:br>
            <a:r>
              <a:rPr lang="es" sz="2600" dirty="0">
                <a:solidFill>
                  <a:schemeClr val="dk1"/>
                </a:solidFill>
                <a:latin typeface="Chewy"/>
                <a:ea typeface="Chewy"/>
                <a:cs typeface="Chewy"/>
                <a:sym typeface="Chewy"/>
              </a:rPr>
              <a:t>y la sociedad y una profunda </a:t>
            </a:r>
            <a:br>
              <a:rPr lang="es" sz="2600" dirty="0">
                <a:solidFill>
                  <a:schemeClr val="dk1"/>
                </a:solidFill>
                <a:latin typeface="Chewy"/>
                <a:ea typeface="Chewy"/>
                <a:cs typeface="Chewy"/>
                <a:sym typeface="Chewy"/>
              </a:rPr>
            </a:br>
            <a:r>
              <a:rPr lang="es" sz="2600" dirty="0">
                <a:solidFill>
                  <a:schemeClr val="dk1"/>
                </a:solidFill>
                <a:latin typeface="Chewy"/>
                <a:ea typeface="Chewy"/>
                <a:cs typeface="Chewy"/>
                <a:sym typeface="Chewy"/>
              </a:rPr>
              <a:t>modificación del ambiente.</a:t>
            </a:r>
          </a:p>
          <a:p>
            <a:pPr lvl="0" algn="just" rtl="0">
              <a:spcBef>
                <a:spcPts val="0"/>
              </a:spcBef>
              <a:buNone/>
            </a:pPr>
            <a:endParaRPr sz="2600" dirty="0">
              <a:solidFill>
                <a:schemeClr val="dk1"/>
              </a:solidFill>
              <a:latin typeface="Chewy"/>
              <a:ea typeface="Chewy"/>
              <a:cs typeface="Chewy"/>
              <a:sym typeface="Chewy"/>
            </a:endParaRPr>
          </a:p>
          <a:p>
            <a:pPr lvl="0" rtl="0">
              <a:spcBef>
                <a:spcPts val="0"/>
              </a:spcBef>
              <a:buNone/>
            </a:pPr>
            <a:endParaRPr sz="1100" dirty="0">
              <a:solidFill>
                <a:schemeClr val="dk1"/>
              </a:solidFill>
              <a:latin typeface="Verdana"/>
              <a:ea typeface="Verdana"/>
              <a:cs typeface="Verdana"/>
              <a:sym typeface="Verdana"/>
            </a:endParaRPr>
          </a:p>
        </p:txBody>
      </p:sp>
      <p:pic>
        <p:nvPicPr>
          <p:cNvPr id="191" name="Shape 191"/>
          <p:cNvPicPr preferRelativeResize="0"/>
          <p:nvPr/>
        </p:nvPicPr>
        <p:blipFill>
          <a:blip r:embed="rId3">
            <a:alphaModFix/>
          </a:blip>
          <a:stretch>
            <a:fillRect/>
          </a:stretch>
        </p:blipFill>
        <p:spPr>
          <a:xfrm>
            <a:off x="5609690" y="2671280"/>
            <a:ext cx="2633610" cy="2033469"/>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457200" y="71919"/>
            <a:ext cx="8229600" cy="991459"/>
          </a:xfrm>
          <a:prstGeom prst="rect">
            <a:avLst/>
          </a:prstGeom>
          <a:solidFill>
            <a:srgbClr val="FF9900"/>
          </a:solidFill>
        </p:spPr>
        <p:txBody>
          <a:bodyPr lIns="91425" tIns="91425" rIns="91425" bIns="91425" anchor="b" anchorCtr="0">
            <a:noAutofit/>
          </a:bodyPr>
          <a:lstStyle/>
          <a:p>
            <a:pPr lvl="0" indent="50800" algn="ctr" rtl="0">
              <a:lnSpc>
                <a:spcPct val="96428"/>
              </a:lnSpc>
              <a:spcBef>
                <a:spcPts val="0"/>
              </a:spcBef>
              <a:buNone/>
            </a:pPr>
            <a:endParaRPr sz="3000" dirty="0">
              <a:solidFill>
                <a:srgbClr val="000000"/>
              </a:solidFill>
            </a:endParaRPr>
          </a:p>
          <a:p>
            <a:pPr lvl="0" indent="50800" algn="ctr" rtl="0">
              <a:lnSpc>
                <a:spcPct val="96428"/>
              </a:lnSpc>
              <a:spcBef>
                <a:spcPts val="0"/>
              </a:spcBef>
              <a:buNone/>
            </a:pPr>
            <a:r>
              <a:rPr lang="es" sz="3000" b="0" dirty="0">
                <a:solidFill>
                  <a:srgbClr val="000000"/>
                </a:solidFill>
                <a:latin typeface="Chewy"/>
                <a:ea typeface="Chewy"/>
                <a:cs typeface="Chewy"/>
                <a:sym typeface="Chewy"/>
              </a:rPr>
              <a:t>El enfoque CTS para la enseñanza de las ciencias</a:t>
            </a:r>
          </a:p>
        </p:txBody>
      </p:sp>
      <p:sp>
        <p:nvSpPr>
          <p:cNvPr id="197" name="Shape 197"/>
          <p:cNvSpPr txBox="1">
            <a:spLocks noGrp="1"/>
          </p:cNvSpPr>
          <p:nvPr>
            <p:ph type="body" idx="1"/>
          </p:nvPr>
        </p:nvSpPr>
        <p:spPr>
          <a:xfrm>
            <a:off x="457200" y="1200150"/>
            <a:ext cx="8229600" cy="3725699"/>
          </a:xfrm>
          <a:prstGeom prst="rect">
            <a:avLst/>
          </a:prstGeom>
          <a:solidFill>
            <a:srgbClr val="F9CB9C"/>
          </a:solidFill>
        </p:spPr>
        <p:txBody>
          <a:bodyPr lIns="91425" tIns="91425" rIns="91425" bIns="91425" anchor="t" anchorCtr="0">
            <a:noAutofit/>
          </a:bodyPr>
          <a:lstStyle/>
          <a:p>
            <a:pPr algn="just">
              <a:spcBef>
                <a:spcPts val="0"/>
              </a:spcBef>
              <a:buNone/>
            </a:pPr>
            <a:r>
              <a:rPr lang="es" sz="2400">
                <a:latin typeface="Chewy"/>
                <a:ea typeface="Chewy"/>
                <a:cs typeface="Chewy"/>
                <a:sym typeface="Chewy"/>
              </a:rPr>
              <a:t>Gerard Fourez, quien al referirse a los objetivos que debe perseguir la alfabetización científico-técnica del conjunto de la sociedad, señala que no se trata de impartir una serie de conocimientos particulares precisos, sino más bien un conjunto global que nos permita orientarnos en nuestro universo. Es decir, hace énfasis en la necesidad de que los ciudadanos se apropien de un saber funcional para la toma de decisiones frente a problemas complejos: un saber no enciclopédico sino un saber que confiera poder.</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92467" y="0"/>
            <a:ext cx="8594333" cy="1063378"/>
          </a:xfrm>
          <a:prstGeom prst="rect">
            <a:avLst/>
          </a:prstGeom>
          <a:solidFill>
            <a:srgbClr val="FF9900"/>
          </a:solidFill>
        </p:spPr>
        <p:txBody>
          <a:bodyPr lIns="91425" tIns="91425" rIns="91425" bIns="91425" anchor="b" anchorCtr="0">
            <a:noAutofit/>
          </a:bodyPr>
          <a:lstStyle/>
          <a:p>
            <a:pPr lvl="0" indent="50800" algn="ctr" rtl="0">
              <a:lnSpc>
                <a:spcPct val="96428"/>
              </a:lnSpc>
              <a:spcBef>
                <a:spcPts val="0"/>
              </a:spcBef>
              <a:buNone/>
            </a:pPr>
            <a:r>
              <a:rPr lang="es" sz="3000" b="0" dirty="0">
                <a:latin typeface="Chewy"/>
                <a:ea typeface="Chewy"/>
                <a:cs typeface="Chewy"/>
                <a:sym typeface="Chewy"/>
              </a:rPr>
              <a:t>El enfoque CTS para la enseñanza de las ciencias</a:t>
            </a:r>
          </a:p>
        </p:txBody>
      </p:sp>
      <p:sp>
        <p:nvSpPr>
          <p:cNvPr id="203" name="Shape 203"/>
          <p:cNvSpPr txBox="1">
            <a:spLocks noGrp="1"/>
          </p:cNvSpPr>
          <p:nvPr>
            <p:ph type="body" idx="1"/>
          </p:nvPr>
        </p:nvSpPr>
        <p:spPr>
          <a:xfrm>
            <a:off x="457200" y="1200150"/>
            <a:ext cx="8229600" cy="3725699"/>
          </a:xfrm>
          <a:prstGeom prst="rect">
            <a:avLst/>
          </a:prstGeom>
          <a:solidFill>
            <a:srgbClr val="F9CB9C"/>
          </a:solidFill>
        </p:spPr>
        <p:txBody>
          <a:bodyPr lIns="91425" tIns="91425" rIns="91425" bIns="91425" anchor="t" anchorCtr="0">
            <a:noAutofit/>
          </a:bodyPr>
          <a:lstStyle/>
          <a:p>
            <a:pPr algn="just">
              <a:spcBef>
                <a:spcPts val="0"/>
              </a:spcBef>
              <a:buNone/>
            </a:pPr>
            <a:r>
              <a:rPr lang="es" sz="2400">
                <a:latin typeface="Chewy"/>
                <a:ea typeface="Chewy"/>
                <a:cs typeface="Chewy"/>
                <a:sym typeface="Chewy"/>
              </a:rPr>
              <a:t>Una clave central en un proceso de alfabetización científica orientado a sustentar el poder de la ciudadanía es la reinserción del conocimiento CyT como parte de la cultura, despojándolo de su mitológico carácter de saber “verdadero”, neutral y necesariamente progresivo. </a:t>
            </a:r>
          </a:p>
        </p:txBody>
      </p:sp>
      <p:pic>
        <p:nvPicPr>
          <p:cNvPr id="204" name="Shape 204"/>
          <p:cNvPicPr preferRelativeResize="0"/>
          <p:nvPr/>
        </p:nvPicPr>
        <p:blipFill>
          <a:blip r:embed="rId3">
            <a:alphaModFix/>
          </a:blip>
          <a:stretch>
            <a:fillRect/>
          </a:stretch>
        </p:blipFill>
        <p:spPr>
          <a:xfrm>
            <a:off x="2979475" y="3264800"/>
            <a:ext cx="2896199" cy="1661050"/>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457200" y="71919"/>
            <a:ext cx="8229600" cy="991459"/>
          </a:xfrm>
          <a:prstGeom prst="rect">
            <a:avLst/>
          </a:prstGeom>
          <a:solidFill>
            <a:srgbClr val="FF9900"/>
          </a:solidFill>
        </p:spPr>
        <p:txBody>
          <a:bodyPr lIns="91425" tIns="91425" rIns="91425" bIns="91425" anchor="b" anchorCtr="0">
            <a:noAutofit/>
          </a:bodyPr>
          <a:lstStyle/>
          <a:p>
            <a:pPr lvl="0" indent="50800" algn="ctr" rtl="0">
              <a:lnSpc>
                <a:spcPct val="96428"/>
              </a:lnSpc>
              <a:spcBef>
                <a:spcPts val="0"/>
              </a:spcBef>
              <a:buNone/>
            </a:pPr>
            <a:r>
              <a:rPr lang="es" sz="3000" b="0" dirty="0">
                <a:latin typeface="Chewy"/>
                <a:ea typeface="Chewy"/>
                <a:cs typeface="Chewy"/>
                <a:sym typeface="Chewy"/>
              </a:rPr>
              <a:t>El enfoque CTS para la enseñanza de las ciencias</a:t>
            </a:r>
          </a:p>
        </p:txBody>
      </p:sp>
      <p:sp>
        <p:nvSpPr>
          <p:cNvPr id="210" name="Shape 210"/>
          <p:cNvSpPr txBox="1">
            <a:spLocks noGrp="1"/>
          </p:cNvSpPr>
          <p:nvPr>
            <p:ph type="body" idx="1"/>
          </p:nvPr>
        </p:nvSpPr>
        <p:spPr>
          <a:xfrm>
            <a:off x="457200" y="1200150"/>
            <a:ext cx="8229600" cy="3725699"/>
          </a:xfrm>
          <a:prstGeom prst="rect">
            <a:avLst/>
          </a:prstGeom>
          <a:solidFill>
            <a:srgbClr val="F9CB9C"/>
          </a:solidFill>
        </p:spPr>
        <p:txBody>
          <a:bodyPr lIns="91425" tIns="91425" rIns="91425" bIns="91425" anchor="t" anchorCtr="0">
            <a:noAutofit/>
          </a:bodyPr>
          <a:lstStyle/>
          <a:p>
            <a:pPr algn="just">
              <a:spcBef>
                <a:spcPts val="0"/>
              </a:spcBef>
              <a:buNone/>
            </a:pPr>
            <a:r>
              <a:rPr lang="es" sz="2400">
                <a:latin typeface="Chewy"/>
                <a:ea typeface="Chewy"/>
                <a:cs typeface="Chewy"/>
                <a:sym typeface="Chewy"/>
              </a:rPr>
              <a:t>Se considera que el sistema educativo –especialmente la enseñanza media– es un ámbito de central importancia para la formación de ciudadanos capaces de intervenir críticamente en cuestiones que involucran a la ciencia y la tecnología, tanto en relación con el desarrollo de la autonomía personal como con la capacidad de participación colectiva en asuntos de interés común.</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457200" y="163387"/>
            <a:ext cx="8229600" cy="972788"/>
          </a:xfrm>
          <a:prstGeom prst="rect">
            <a:avLst/>
          </a:prstGeom>
          <a:solidFill>
            <a:srgbClr val="FF9900"/>
          </a:solidFill>
        </p:spPr>
        <p:txBody>
          <a:bodyPr lIns="91425" tIns="91425" rIns="91425" bIns="91425" anchor="b" anchorCtr="0">
            <a:noAutofit/>
          </a:bodyPr>
          <a:lstStyle/>
          <a:p>
            <a:pPr lvl="0" indent="50800" algn="ctr" rtl="0">
              <a:lnSpc>
                <a:spcPct val="96428"/>
              </a:lnSpc>
              <a:spcBef>
                <a:spcPts val="0"/>
              </a:spcBef>
              <a:buNone/>
            </a:pPr>
            <a:r>
              <a:rPr lang="es" sz="3000" b="0" dirty="0">
                <a:latin typeface="Chewy"/>
                <a:ea typeface="Chewy"/>
                <a:cs typeface="Chewy"/>
                <a:sym typeface="Chewy"/>
              </a:rPr>
              <a:t>El enfoque CTS para la enseñanza de las ciencias</a:t>
            </a:r>
          </a:p>
        </p:txBody>
      </p:sp>
      <p:sp>
        <p:nvSpPr>
          <p:cNvPr id="217" name="Shape 217"/>
          <p:cNvSpPr txBox="1">
            <a:spLocks noGrp="1"/>
          </p:cNvSpPr>
          <p:nvPr>
            <p:ph type="body" idx="1"/>
          </p:nvPr>
        </p:nvSpPr>
        <p:spPr>
          <a:xfrm>
            <a:off x="457200" y="1200150"/>
            <a:ext cx="8229600" cy="3725699"/>
          </a:xfrm>
          <a:prstGeom prst="rect">
            <a:avLst/>
          </a:prstGeom>
          <a:solidFill>
            <a:srgbClr val="F9CB9C"/>
          </a:solidFill>
        </p:spPr>
        <p:txBody>
          <a:bodyPr lIns="91425" tIns="91425" rIns="91425" bIns="91425" anchor="t" anchorCtr="0">
            <a:noAutofit/>
          </a:bodyPr>
          <a:lstStyle/>
          <a:p>
            <a:pPr algn="just">
              <a:spcBef>
                <a:spcPts val="0"/>
              </a:spcBef>
              <a:buNone/>
            </a:pPr>
            <a:r>
              <a:rPr lang="es" sz="2400">
                <a:latin typeface="Chewy"/>
                <a:ea typeface="Chewy"/>
                <a:cs typeface="Chewy"/>
                <a:sym typeface="Chewy"/>
              </a:rPr>
              <a:t>Sin embargo, muchos docentes reclaman no contar con instancias de formación y actualización continua, o con espacios de reflexión y de debate, que les posibiliten cumplir este rol satisfactoriamente.</a:t>
            </a:r>
          </a:p>
        </p:txBody>
      </p:sp>
      <p:pic>
        <p:nvPicPr>
          <p:cNvPr id="218" name="Shape 218"/>
          <p:cNvPicPr preferRelativeResize="0"/>
          <p:nvPr/>
        </p:nvPicPr>
        <p:blipFill>
          <a:blip r:embed="rId3">
            <a:alphaModFix/>
          </a:blip>
          <a:stretch>
            <a:fillRect/>
          </a:stretch>
        </p:blipFill>
        <p:spPr>
          <a:xfrm>
            <a:off x="3277456" y="2989780"/>
            <a:ext cx="2476294" cy="1872094"/>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457200" y="0"/>
            <a:ext cx="8229600" cy="1063378"/>
          </a:xfrm>
          <a:prstGeom prst="rect">
            <a:avLst/>
          </a:prstGeom>
          <a:solidFill>
            <a:srgbClr val="FF9900"/>
          </a:solidFill>
        </p:spPr>
        <p:txBody>
          <a:bodyPr lIns="91425" tIns="91425" rIns="91425" bIns="91425" anchor="b" anchorCtr="0">
            <a:noAutofit/>
          </a:bodyPr>
          <a:lstStyle/>
          <a:p>
            <a:pPr lvl="0" indent="50800" algn="ctr" rtl="0">
              <a:lnSpc>
                <a:spcPct val="96428"/>
              </a:lnSpc>
              <a:spcBef>
                <a:spcPts val="0"/>
              </a:spcBef>
              <a:buNone/>
            </a:pPr>
            <a:r>
              <a:rPr lang="es" sz="3000" b="0" dirty="0">
                <a:latin typeface="Chewy"/>
                <a:ea typeface="Chewy"/>
                <a:cs typeface="Chewy"/>
                <a:sym typeface="Chewy"/>
              </a:rPr>
              <a:t>El enfoque CTS para la enseñanza de las ciencias</a:t>
            </a:r>
          </a:p>
        </p:txBody>
      </p:sp>
      <p:sp>
        <p:nvSpPr>
          <p:cNvPr id="224" name="Shape 224"/>
          <p:cNvSpPr txBox="1">
            <a:spLocks noGrp="1"/>
          </p:cNvSpPr>
          <p:nvPr>
            <p:ph type="body" idx="1"/>
          </p:nvPr>
        </p:nvSpPr>
        <p:spPr>
          <a:xfrm>
            <a:off x="457200" y="1200150"/>
            <a:ext cx="8229600" cy="3725699"/>
          </a:xfrm>
          <a:prstGeom prst="rect">
            <a:avLst/>
          </a:prstGeom>
          <a:solidFill>
            <a:srgbClr val="F9CB9C"/>
          </a:solidFill>
        </p:spPr>
        <p:txBody>
          <a:bodyPr lIns="91425" tIns="91425" rIns="91425" bIns="91425" anchor="t" anchorCtr="0">
            <a:noAutofit/>
          </a:bodyPr>
          <a:lstStyle/>
          <a:p>
            <a:pPr algn="just">
              <a:spcBef>
                <a:spcPts val="0"/>
              </a:spcBef>
              <a:buNone/>
            </a:pPr>
            <a:r>
              <a:rPr lang="es" sz="900"/>
              <a:t> </a:t>
            </a:r>
            <a:r>
              <a:rPr lang="es" sz="2400">
                <a:latin typeface="Chewy"/>
                <a:ea typeface="Chewy"/>
                <a:cs typeface="Chewy"/>
                <a:sym typeface="Chewy"/>
              </a:rPr>
              <a:t>Uno de los problemas que deben ser atendidos en relación con la democratización del conocimiento CyT es la marcada segmentación del sistema educativo y la ausencia de “puentes” institucionales entre los diferentes niveles.</a:t>
            </a:r>
          </a:p>
        </p:txBody>
      </p:sp>
      <p:pic>
        <p:nvPicPr>
          <p:cNvPr id="225" name="Shape 225"/>
          <p:cNvPicPr preferRelativeResize="0"/>
          <p:nvPr/>
        </p:nvPicPr>
        <p:blipFill>
          <a:blip r:embed="rId3">
            <a:alphaModFix/>
          </a:blip>
          <a:stretch>
            <a:fillRect/>
          </a:stretch>
        </p:blipFill>
        <p:spPr>
          <a:xfrm>
            <a:off x="1895941" y="2964824"/>
            <a:ext cx="5772150" cy="1809750"/>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Shape 40"/>
          <p:cNvSpPr txBox="1">
            <a:spLocks noGrp="1"/>
          </p:cNvSpPr>
          <p:nvPr>
            <p:ph type="body" idx="1"/>
          </p:nvPr>
        </p:nvSpPr>
        <p:spPr>
          <a:xfrm>
            <a:off x="457200" y="213850"/>
            <a:ext cx="8229600" cy="4712100"/>
          </a:xfrm>
          <a:prstGeom prst="rect">
            <a:avLst/>
          </a:prstGeom>
          <a:solidFill>
            <a:srgbClr val="F4CCCC"/>
          </a:solidFill>
          <a:ln w="9525" cap="flat">
            <a:solidFill>
              <a:srgbClr val="E06666"/>
            </a:solidFill>
            <a:prstDash val="solid"/>
            <a:round/>
            <a:headEnd type="none" w="med" len="med"/>
            <a:tailEnd type="none" w="med" len="med"/>
          </a:ln>
        </p:spPr>
        <p:txBody>
          <a:bodyPr lIns="91425" tIns="91425" rIns="91425" bIns="91425" anchor="t" anchorCtr="0">
            <a:noAutofit/>
          </a:bodyPr>
          <a:lstStyle/>
          <a:p>
            <a:pPr algn="just">
              <a:spcBef>
                <a:spcPts val="0"/>
              </a:spcBef>
              <a:buNone/>
            </a:pPr>
            <a:r>
              <a:rPr lang="es" sz="2500">
                <a:latin typeface="Chewy"/>
                <a:ea typeface="Chewy"/>
                <a:cs typeface="Chewy"/>
                <a:sym typeface="Chewy"/>
              </a:rPr>
              <a:t>La Ciencia, Tecnología y Sociedad (CTS) constituyen un paradigma alternativo de estudio para entender el fenómeno científico-tecnológico en el contexto social. Al definir su objeto de estudio, autores como González García, López, Lujan, Martín, Osorio et al. (1996) señalan que la expresión "Ciencia, Tecnología y Sociedad (CTS)" suele definir un ámbito de trabajo académico cuyo objeto de estudio está constituido por los aspectos sociales de la ciencia y la tecnología, tanto en lo que concierne a los factores sociales que influyen sobre el cambio científico-tecnológico, como en lo que refiere a las consecuencias sociales y ambientales.</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457200" y="205978"/>
            <a:ext cx="8229600" cy="857400"/>
          </a:xfrm>
          <a:prstGeom prst="rect">
            <a:avLst/>
          </a:prstGeom>
          <a:solidFill>
            <a:schemeClr val="lt1"/>
          </a:solidFill>
        </p:spPr>
        <p:txBody>
          <a:bodyPr lIns="91425" tIns="91425" rIns="91425" bIns="91425" anchor="b" anchorCtr="0">
            <a:noAutofit/>
          </a:bodyPr>
          <a:lstStyle/>
          <a:p>
            <a:pPr algn="ctr">
              <a:spcBef>
                <a:spcPts val="0"/>
              </a:spcBef>
              <a:buNone/>
            </a:pPr>
            <a:r>
              <a:rPr lang="es"/>
              <a:t>Bibliografía</a:t>
            </a:r>
          </a:p>
        </p:txBody>
      </p:sp>
      <p:sp>
        <p:nvSpPr>
          <p:cNvPr id="231" name="Shape 231"/>
          <p:cNvSpPr txBox="1">
            <a:spLocks noGrp="1"/>
          </p:cNvSpPr>
          <p:nvPr>
            <p:ph type="body" idx="1"/>
          </p:nvPr>
        </p:nvSpPr>
        <p:spPr>
          <a:xfrm>
            <a:off x="457200" y="1200150"/>
            <a:ext cx="8229600" cy="3725699"/>
          </a:xfrm>
          <a:prstGeom prst="rect">
            <a:avLst/>
          </a:prstGeom>
          <a:solidFill>
            <a:schemeClr val="lt1"/>
          </a:solidFill>
        </p:spPr>
        <p:txBody>
          <a:bodyPr lIns="91425" tIns="91425" rIns="91425" bIns="91425" anchor="t" anchorCtr="0">
            <a:noAutofit/>
          </a:bodyPr>
          <a:lstStyle/>
          <a:p>
            <a:pPr marL="457200" lvl="0" indent="-342900" rtl="0">
              <a:spcBef>
                <a:spcPts val="0"/>
              </a:spcBef>
              <a:buClr>
                <a:srgbClr val="000000"/>
              </a:buClr>
              <a:buSzPct val="100000"/>
              <a:buFont typeface="Arial"/>
              <a:buChar char="●"/>
            </a:pPr>
            <a:r>
              <a:rPr lang="es" sz="1800" u="sng">
                <a:solidFill>
                  <a:schemeClr val="hlink"/>
                </a:solidFill>
                <a:latin typeface="Chewy"/>
                <a:ea typeface="Chewy"/>
                <a:cs typeface="Chewy"/>
                <a:sym typeface="Chewy"/>
                <a:hlinkClick r:id="rId3"/>
              </a:rPr>
              <a:t>http://rcientificas.uninorte.edu.co/index.php/zona/article/view/1151/4684</a:t>
            </a:r>
          </a:p>
          <a:p>
            <a:pPr marL="457200" lvl="0" indent="-342900" rtl="0">
              <a:spcBef>
                <a:spcPts val="0"/>
              </a:spcBef>
              <a:buClr>
                <a:srgbClr val="000000"/>
              </a:buClr>
              <a:buSzPct val="100000"/>
              <a:buFont typeface="Arial"/>
              <a:buChar char="●"/>
            </a:pPr>
            <a:r>
              <a:rPr lang="es" sz="1800" u="sng">
                <a:solidFill>
                  <a:schemeClr val="hlink"/>
                </a:solidFill>
                <a:latin typeface="Chewy"/>
                <a:ea typeface="Chewy"/>
                <a:cs typeface="Chewy"/>
                <a:sym typeface="Chewy"/>
                <a:hlinkClick r:id="rId4"/>
              </a:rPr>
              <a:t>http://www.campus-oei.org/ctsi/educacioncts.htm</a:t>
            </a:r>
          </a:p>
          <a:p>
            <a:pPr marL="457200" lvl="0" indent="-342900" rtl="0">
              <a:spcBef>
                <a:spcPts val="0"/>
              </a:spcBef>
              <a:buClr>
                <a:srgbClr val="000000"/>
              </a:buClr>
              <a:buSzPct val="100000"/>
              <a:buFont typeface="Arial"/>
              <a:buChar char="●"/>
            </a:pPr>
            <a:r>
              <a:rPr lang="es" sz="1800" u="sng">
                <a:solidFill>
                  <a:schemeClr val="hlink"/>
                </a:solidFill>
                <a:latin typeface="Chewy"/>
                <a:ea typeface="Chewy"/>
                <a:cs typeface="Chewy"/>
                <a:sym typeface="Chewy"/>
                <a:hlinkClick r:id="rId5"/>
              </a:rPr>
              <a:t>http://peapt.blogspot.mx/p/que-es-la-tecnologia.html</a:t>
            </a:r>
          </a:p>
          <a:p>
            <a:pPr marL="457200" lvl="0" indent="-342900" rtl="0">
              <a:spcBef>
                <a:spcPts val="0"/>
              </a:spcBef>
              <a:buClr>
                <a:srgbClr val="000000"/>
              </a:buClr>
              <a:buFont typeface="Arial"/>
              <a:buChar char="●"/>
            </a:pPr>
            <a:endParaRPr sz="1800">
              <a:latin typeface="Chewy"/>
              <a:ea typeface="Chewy"/>
              <a:cs typeface="Chewy"/>
              <a:sym typeface="Chewy"/>
            </a:endParaRPr>
          </a:p>
          <a:p>
            <a:pPr marL="457200" lvl="0" indent="-342900" rtl="0">
              <a:spcBef>
                <a:spcPts val="0"/>
              </a:spcBef>
              <a:buClr>
                <a:srgbClr val="000000"/>
              </a:buClr>
              <a:buSzPct val="100000"/>
              <a:buFont typeface="Arial"/>
              <a:buChar char="●"/>
            </a:pPr>
            <a:r>
              <a:rPr lang="es" sz="1800" u="sng">
                <a:solidFill>
                  <a:schemeClr val="hlink"/>
                </a:solidFill>
                <a:latin typeface="Chewy"/>
                <a:ea typeface="Chewy"/>
                <a:cs typeface="Chewy"/>
                <a:sym typeface="Chewy"/>
                <a:hlinkClick r:id="rId6"/>
              </a:rPr>
              <a:t>http://www.redalyc.org/articulo.oa?id=85316155015</a:t>
            </a:r>
          </a:p>
          <a:p>
            <a:pPr marL="457200" lvl="0" indent="-342900" rtl="0">
              <a:spcBef>
                <a:spcPts val="0"/>
              </a:spcBef>
              <a:buClr>
                <a:schemeClr val="dk1"/>
              </a:buClr>
              <a:buSzPct val="100000"/>
              <a:buFont typeface="Arial"/>
              <a:buChar char="●"/>
            </a:pPr>
            <a:r>
              <a:rPr lang="es" sz="1800" u="sng">
                <a:solidFill>
                  <a:schemeClr val="hlink"/>
                </a:solidFill>
                <a:latin typeface="Chewy"/>
                <a:ea typeface="Chewy"/>
                <a:cs typeface="Chewy"/>
                <a:sym typeface="Chewy"/>
                <a:hlinkClick r:id="rId7"/>
              </a:rPr>
              <a:t>http://es.scribd.com/doc/68019236/Propositos-y-Enfoque-Ciencias-3#scribd</a:t>
            </a:r>
          </a:p>
          <a:p>
            <a:pPr marL="457200" lvl="0" indent="-342900" rtl="0">
              <a:spcBef>
                <a:spcPts val="0"/>
              </a:spcBef>
              <a:buClr>
                <a:schemeClr val="dk1"/>
              </a:buClr>
              <a:buSzPct val="100000"/>
              <a:buFont typeface="Arial"/>
              <a:buChar char="●"/>
            </a:pPr>
            <a:r>
              <a:rPr lang="es" sz="1800" u="sng">
                <a:solidFill>
                  <a:schemeClr val="hlink"/>
                </a:solidFill>
                <a:latin typeface="Chewy"/>
                <a:ea typeface="Chewy"/>
                <a:cs typeface="Chewy"/>
                <a:sym typeface="Chewy"/>
                <a:hlinkClick r:id="rId8"/>
              </a:rPr>
              <a:t>http://www.vocesenelfenix.com/content/el-enfoque-cts-para-la-ense%C3%B1anza-de-las-ciencias-una-clave-para-la-democratizaci%C3%B3n-del-conoc</a:t>
            </a:r>
            <a:r>
              <a:rPr lang="es" sz="1800">
                <a:solidFill>
                  <a:schemeClr val="dk1"/>
                </a:solidFill>
                <a:latin typeface="Chewy"/>
                <a:ea typeface="Chewy"/>
                <a:cs typeface="Chewy"/>
                <a:sym typeface="Chewy"/>
              </a:rPr>
              <a:t> </a:t>
            </a:r>
          </a:p>
          <a:p>
            <a:pPr rtl="0">
              <a:spcBef>
                <a:spcPts val="0"/>
              </a:spcBef>
              <a:buNone/>
            </a:pPr>
            <a:endParaRPr>
              <a:solidFill>
                <a:schemeClr val="dk1"/>
              </a:solidFill>
              <a:latin typeface="Chewy"/>
              <a:ea typeface="Chewy"/>
              <a:cs typeface="Chewy"/>
              <a:sym typeface="Chewy"/>
            </a:endParaRPr>
          </a:p>
          <a:p>
            <a:pPr rtl="0">
              <a:spcBef>
                <a:spcPts val="0"/>
              </a:spcBef>
              <a:buNone/>
            </a:pPr>
            <a:endParaRPr>
              <a:solidFill>
                <a:schemeClr val="dk1"/>
              </a:solidFill>
              <a:latin typeface="Chewy"/>
              <a:ea typeface="Chewy"/>
              <a:cs typeface="Chewy"/>
              <a:sym typeface="Chewy"/>
            </a:endParaRPr>
          </a:p>
          <a:p>
            <a:pPr lvl="0" rtl="0">
              <a:spcBef>
                <a:spcPts val="0"/>
              </a:spcBef>
              <a:buNone/>
            </a:pPr>
            <a:endParaRPr>
              <a:solidFill>
                <a:schemeClr val="dk1"/>
              </a:solidFill>
              <a:latin typeface="Chewy"/>
              <a:ea typeface="Chewy"/>
              <a:cs typeface="Chewy"/>
              <a:sym typeface="Chewy"/>
            </a:endParaRPr>
          </a:p>
          <a:p>
            <a:pPr lvl="0" rtl="0">
              <a:spcBef>
                <a:spcPts val="0"/>
              </a:spcBef>
              <a:buNone/>
            </a:pPr>
            <a:endParaRPr>
              <a:solidFill>
                <a:schemeClr val="dk1"/>
              </a:solidFill>
              <a:latin typeface="Chewy"/>
              <a:ea typeface="Chewy"/>
              <a:cs typeface="Chewy"/>
              <a:sym typeface="Chewy"/>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05978"/>
            <a:ext cx="8229600" cy="857400"/>
          </a:xfrm>
          <a:prstGeom prst="rect">
            <a:avLst/>
          </a:prstGeom>
          <a:solidFill>
            <a:srgbClr val="F4CCCC"/>
          </a:solidFill>
        </p:spPr>
        <p:txBody>
          <a:bodyPr lIns="91425" tIns="91425" rIns="91425" bIns="91425" anchor="b" anchorCtr="0">
            <a:noAutofit/>
          </a:bodyPr>
          <a:lstStyle/>
          <a:p>
            <a:pPr algn="ctr">
              <a:spcBef>
                <a:spcPts val="0"/>
              </a:spcBef>
              <a:buNone/>
            </a:pPr>
            <a:r>
              <a:rPr lang="es">
                <a:latin typeface="Chewy"/>
                <a:ea typeface="Chewy"/>
                <a:cs typeface="Chewy"/>
                <a:sym typeface="Chewy"/>
              </a:rPr>
              <a:t>¿Dónde se origina?</a:t>
            </a:r>
          </a:p>
        </p:txBody>
      </p:sp>
      <p:sp>
        <p:nvSpPr>
          <p:cNvPr id="46" name="Shape 46"/>
          <p:cNvSpPr txBox="1">
            <a:spLocks noGrp="1"/>
          </p:cNvSpPr>
          <p:nvPr>
            <p:ph type="body" idx="1"/>
          </p:nvPr>
        </p:nvSpPr>
        <p:spPr>
          <a:xfrm>
            <a:off x="457200" y="1200150"/>
            <a:ext cx="8229600" cy="3725699"/>
          </a:xfrm>
          <a:prstGeom prst="rect">
            <a:avLst/>
          </a:prstGeom>
          <a:solidFill>
            <a:srgbClr val="F4CCCC"/>
          </a:solidFill>
        </p:spPr>
        <p:txBody>
          <a:bodyPr lIns="91425" tIns="91425" rIns="91425" bIns="91425" anchor="t" anchorCtr="0">
            <a:noAutofit/>
          </a:bodyPr>
          <a:lstStyle/>
          <a:p>
            <a:pPr algn="just">
              <a:spcBef>
                <a:spcPts val="0"/>
              </a:spcBef>
              <a:buNone/>
            </a:pPr>
            <a:r>
              <a:rPr lang="es" sz="2400">
                <a:latin typeface="Chewy"/>
                <a:ea typeface="Chewy"/>
                <a:cs typeface="Chewy"/>
                <a:sym typeface="Chewy"/>
              </a:rPr>
              <a:t>CTS se origina hace tres décadas a partir de nuevas corrientes de investigación en filosofía y sociología de la ciencia, y de un incremento en la sensibilidad social e institucional sobre la necesidad de una regulación democrática del cambio científico-tecnológico </a:t>
            </a:r>
            <a:r>
              <a:rPr lang="es" sz="2400"/>
              <a:t> </a:t>
            </a:r>
          </a:p>
        </p:txBody>
      </p:sp>
      <p:pic>
        <p:nvPicPr>
          <p:cNvPr id="47" name="Shape 47"/>
          <p:cNvPicPr preferRelativeResize="0"/>
          <p:nvPr/>
        </p:nvPicPr>
        <p:blipFill>
          <a:blip r:embed="rId3">
            <a:alphaModFix/>
          </a:blip>
          <a:stretch>
            <a:fillRect/>
          </a:stretch>
        </p:blipFill>
        <p:spPr>
          <a:xfrm>
            <a:off x="3500437" y="3142750"/>
            <a:ext cx="2143125" cy="1843199"/>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194003"/>
            <a:ext cx="8229600" cy="857400"/>
          </a:xfrm>
          <a:prstGeom prst="rect">
            <a:avLst/>
          </a:prstGeom>
          <a:solidFill>
            <a:schemeClr val="lt1"/>
          </a:solidFill>
        </p:spPr>
        <p:txBody>
          <a:bodyPr lIns="91425" tIns="91425" rIns="91425" bIns="91425" anchor="b" anchorCtr="0">
            <a:noAutofit/>
          </a:bodyPr>
          <a:lstStyle/>
          <a:p>
            <a:pPr algn="ctr">
              <a:spcBef>
                <a:spcPts val="0"/>
              </a:spcBef>
              <a:buNone/>
            </a:pPr>
            <a:r>
              <a:rPr lang="es">
                <a:latin typeface="Chewy"/>
                <a:ea typeface="Chewy"/>
                <a:cs typeface="Chewy"/>
                <a:sym typeface="Chewy"/>
              </a:rPr>
              <a:t>Objetivo de la CTS</a:t>
            </a:r>
          </a:p>
        </p:txBody>
      </p:sp>
      <p:sp>
        <p:nvSpPr>
          <p:cNvPr id="53" name="Shape 53"/>
          <p:cNvSpPr txBox="1">
            <a:spLocks noGrp="1"/>
          </p:cNvSpPr>
          <p:nvPr>
            <p:ph type="body" idx="1"/>
          </p:nvPr>
        </p:nvSpPr>
        <p:spPr>
          <a:xfrm>
            <a:off x="457200" y="1200150"/>
            <a:ext cx="8229600" cy="3725699"/>
          </a:xfrm>
          <a:prstGeom prst="rect">
            <a:avLst/>
          </a:prstGeom>
          <a:solidFill>
            <a:schemeClr val="lt1"/>
          </a:solidFill>
        </p:spPr>
        <p:txBody>
          <a:bodyPr lIns="91425" tIns="91425" rIns="91425" bIns="91425" anchor="t" anchorCtr="0">
            <a:noAutofit/>
          </a:bodyPr>
          <a:lstStyle/>
          <a:p>
            <a:pPr marL="457200" lvl="0" indent="-342900" algn="just" rtl="0">
              <a:spcBef>
                <a:spcPts val="0"/>
              </a:spcBef>
              <a:buClr>
                <a:srgbClr val="000000"/>
              </a:buClr>
              <a:buSzPct val="100000"/>
              <a:buFont typeface="Chewy"/>
              <a:buChar char="➔"/>
            </a:pPr>
            <a:r>
              <a:rPr lang="es" sz="1800">
                <a:latin typeface="Chewy"/>
                <a:ea typeface="Chewy"/>
                <a:cs typeface="Chewy"/>
                <a:sym typeface="Chewy"/>
              </a:rPr>
              <a:t>Trata de promover la alfabetización científica, mostrando la ciencia como una actividad humana de gran importancia social. Forma parte de la cultura general en las sociedades democráticas modernas.</a:t>
            </a:r>
          </a:p>
          <a:p>
            <a:pPr marL="457200" lvl="0" indent="-342900" algn="just" rtl="0">
              <a:spcBef>
                <a:spcPts val="0"/>
              </a:spcBef>
              <a:buClr>
                <a:srgbClr val="000000"/>
              </a:buClr>
              <a:buSzPct val="100000"/>
              <a:buFont typeface="Chewy"/>
              <a:buChar char="➔"/>
            </a:pPr>
            <a:r>
              <a:rPr lang="es" sz="1800">
                <a:latin typeface="Chewy"/>
                <a:ea typeface="Chewy"/>
                <a:cs typeface="Chewy"/>
                <a:sym typeface="Chewy"/>
              </a:rPr>
              <a:t>Trata de favorecer el desarrollo y consolidación de actitudes y prácticas democráticas en cuestiones de importancia social </a:t>
            </a:r>
            <a:br>
              <a:rPr lang="es" sz="1800">
                <a:latin typeface="Chewy"/>
                <a:ea typeface="Chewy"/>
                <a:cs typeface="Chewy"/>
                <a:sym typeface="Chewy"/>
              </a:rPr>
            </a:br>
            <a:r>
              <a:rPr lang="es" sz="1800">
                <a:latin typeface="Chewy"/>
                <a:ea typeface="Chewy"/>
                <a:cs typeface="Chewy"/>
                <a:sym typeface="Chewy"/>
              </a:rPr>
              <a:t>relacionadas con la innovación tecnológica o la </a:t>
            </a:r>
            <a:br>
              <a:rPr lang="es" sz="1800">
                <a:latin typeface="Chewy"/>
                <a:ea typeface="Chewy"/>
                <a:cs typeface="Chewy"/>
                <a:sym typeface="Chewy"/>
              </a:rPr>
            </a:br>
            <a:r>
              <a:rPr lang="es" sz="1800">
                <a:latin typeface="Chewy"/>
                <a:ea typeface="Chewy"/>
                <a:cs typeface="Chewy"/>
                <a:sym typeface="Chewy"/>
              </a:rPr>
              <a:t>intervención ambiental.</a:t>
            </a:r>
          </a:p>
          <a:p>
            <a:pPr marL="457200" lvl="0" indent="-342900" algn="just" rtl="0">
              <a:spcBef>
                <a:spcPts val="0"/>
              </a:spcBef>
              <a:buClr>
                <a:srgbClr val="000000"/>
              </a:buClr>
              <a:buSzPct val="100000"/>
              <a:buFont typeface="Chewy"/>
              <a:buChar char="➔"/>
            </a:pPr>
            <a:r>
              <a:rPr lang="es" sz="1800">
                <a:latin typeface="Chewy"/>
                <a:ea typeface="Chewy"/>
                <a:cs typeface="Chewy"/>
                <a:sym typeface="Chewy"/>
              </a:rPr>
              <a:t>Intenta contribuir a salvar el creciente abismo</a:t>
            </a:r>
            <a:br>
              <a:rPr lang="es" sz="1800">
                <a:latin typeface="Chewy"/>
                <a:ea typeface="Chewy"/>
                <a:cs typeface="Chewy"/>
                <a:sym typeface="Chewy"/>
              </a:rPr>
            </a:br>
            <a:r>
              <a:rPr lang="es" sz="1800">
                <a:latin typeface="Chewy"/>
                <a:ea typeface="Chewy"/>
                <a:cs typeface="Chewy"/>
                <a:sym typeface="Chewy"/>
              </a:rPr>
              <a:t> entre la cultura humanista y la cultura científico - tecnologica que fractura </a:t>
            </a:r>
            <a:br>
              <a:rPr lang="es" sz="1800">
                <a:latin typeface="Chewy"/>
                <a:ea typeface="Chewy"/>
                <a:cs typeface="Chewy"/>
                <a:sym typeface="Chewy"/>
              </a:rPr>
            </a:br>
            <a:r>
              <a:rPr lang="es" sz="1800">
                <a:latin typeface="Chewy"/>
                <a:ea typeface="Chewy"/>
                <a:cs typeface="Chewy"/>
                <a:sym typeface="Chewy"/>
              </a:rPr>
              <a:t>nuestras sociedades</a:t>
            </a:r>
            <a:br>
              <a:rPr lang="es" sz="1800">
                <a:latin typeface="Chewy"/>
                <a:ea typeface="Chewy"/>
                <a:cs typeface="Chewy"/>
                <a:sym typeface="Chewy"/>
              </a:rPr>
            </a:br>
            <a:endParaRPr lang="es" sz="1800">
              <a:latin typeface="Chewy"/>
              <a:ea typeface="Chewy"/>
              <a:cs typeface="Chewy"/>
              <a:sym typeface="Chewy"/>
            </a:endParaRPr>
          </a:p>
          <a:p>
            <a:pPr lvl="0" algn="just" rtl="0">
              <a:spcBef>
                <a:spcPts val="0"/>
              </a:spcBef>
              <a:buNone/>
            </a:pPr>
            <a:endParaRPr sz="1800"/>
          </a:p>
        </p:txBody>
      </p:sp>
      <p:pic>
        <p:nvPicPr>
          <p:cNvPr id="54" name="Shape 54"/>
          <p:cNvPicPr preferRelativeResize="0"/>
          <p:nvPr/>
        </p:nvPicPr>
        <p:blipFill>
          <a:blip r:embed="rId3">
            <a:alphaModFix/>
          </a:blip>
          <a:stretch>
            <a:fillRect/>
          </a:stretch>
        </p:blipFill>
        <p:spPr>
          <a:xfrm>
            <a:off x="5594600" y="2693650"/>
            <a:ext cx="3092199" cy="1653425"/>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05978"/>
            <a:ext cx="8229600" cy="857400"/>
          </a:xfrm>
          <a:prstGeom prst="rect">
            <a:avLst/>
          </a:prstGeom>
          <a:solidFill>
            <a:schemeClr val="lt1"/>
          </a:solidFill>
        </p:spPr>
        <p:txBody>
          <a:bodyPr lIns="91425" tIns="91425" rIns="91425" bIns="91425" anchor="b" anchorCtr="0">
            <a:noAutofit/>
          </a:bodyPr>
          <a:lstStyle/>
          <a:p>
            <a:pPr algn="ctr">
              <a:spcBef>
                <a:spcPts val="0"/>
              </a:spcBef>
              <a:buNone/>
            </a:pPr>
            <a:r>
              <a:rPr lang="es">
                <a:latin typeface="Chewy"/>
                <a:ea typeface="Chewy"/>
                <a:cs typeface="Chewy"/>
                <a:sym typeface="Chewy"/>
              </a:rPr>
              <a:t>Enfoque CTS en el ámbito educativo</a:t>
            </a:r>
          </a:p>
        </p:txBody>
      </p:sp>
      <p:sp>
        <p:nvSpPr>
          <p:cNvPr id="60" name="Shape 60"/>
          <p:cNvSpPr txBox="1">
            <a:spLocks noGrp="1"/>
          </p:cNvSpPr>
          <p:nvPr>
            <p:ph type="body" idx="1"/>
          </p:nvPr>
        </p:nvSpPr>
        <p:spPr>
          <a:xfrm>
            <a:off x="3286450" y="1200150"/>
            <a:ext cx="5605199" cy="3819600"/>
          </a:xfrm>
          <a:prstGeom prst="rect">
            <a:avLst/>
          </a:prstGeom>
          <a:solidFill>
            <a:schemeClr val="lt1"/>
          </a:solidFill>
        </p:spPr>
        <p:txBody>
          <a:bodyPr lIns="91425" tIns="91425" rIns="91425" bIns="91425" anchor="t" anchorCtr="0">
            <a:noAutofit/>
          </a:bodyPr>
          <a:lstStyle/>
          <a:p>
            <a:pPr algn="ctr">
              <a:spcBef>
                <a:spcPts val="0"/>
              </a:spcBef>
              <a:buNone/>
            </a:pPr>
            <a:r>
              <a:rPr lang="es" sz="1800" dirty="0">
                <a:solidFill>
                  <a:schemeClr val="dk1"/>
                </a:solidFill>
                <a:latin typeface="Chewy"/>
                <a:ea typeface="Chewy"/>
                <a:cs typeface="Chewy"/>
                <a:sym typeface="Chewy"/>
              </a:rPr>
              <a:t>Suponen la confluencia de propuestas e iniciativas diversas. Por una parte, el éxito de las políticas que promueven la participación pública en las decisiones sobre ciencia y tecnología presupone la existencia de una ciudadanía con actitudes y capacidades para esa participación democrática. La formación de esa nueva ciudadanía con una visión más ajustada del papel social de la ciencia y la tecnología implica, por tanto, la renovación de los sistemas educativos con el fin de que los jóvenes desarrollen la motivación y capacidades que les permitan participar responsable y críticamente en las decisiones que orientan el desarrollo de la ciencia y la tecnología.</a:t>
            </a:r>
          </a:p>
        </p:txBody>
      </p:sp>
      <p:pic>
        <p:nvPicPr>
          <p:cNvPr id="61" name="Shape 61"/>
          <p:cNvPicPr preferRelativeResize="0"/>
          <p:nvPr/>
        </p:nvPicPr>
        <p:blipFill>
          <a:blip r:embed="rId3">
            <a:alphaModFix/>
          </a:blip>
          <a:stretch>
            <a:fillRect/>
          </a:stretch>
        </p:blipFill>
        <p:spPr>
          <a:xfrm>
            <a:off x="457200" y="1719962"/>
            <a:ext cx="2579674" cy="2779975"/>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p:nvPr/>
        </p:nvSpPr>
        <p:spPr>
          <a:xfrm>
            <a:off x="457200" y="100500"/>
            <a:ext cx="7832699" cy="971399"/>
          </a:xfrm>
          <a:prstGeom prst="rect">
            <a:avLst/>
          </a:prstGeom>
          <a:solidFill>
            <a:schemeClr val="lt1"/>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algn="ctr">
              <a:spcBef>
                <a:spcPts val="0"/>
              </a:spcBef>
              <a:buNone/>
            </a:pPr>
            <a:r>
              <a:rPr lang="es" sz="2400" b="1">
                <a:latin typeface="Chewy"/>
                <a:ea typeface="Chewy"/>
                <a:cs typeface="Chewy"/>
                <a:sym typeface="Chewy"/>
              </a:rPr>
              <a:t>Educación con enfoque “Ciencia, Tecnología y Sociedad”</a:t>
            </a:r>
          </a:p>
        </p:txBody>
      </p:sp>
      <p:sp>
        <p:nvSpPr>
          <p:cNvPr id="67" name="Shape 67"/>
          <p:cNvSpPr/>
          <p:nvPr/>
        </p:nvSpPr>
        <p:spPr>
          <a:xfrm>
            <a:off x="435425" y="1222550"/>
            <a:ext cx="8418899" cy="3064800"/>
          </a:xfrm>
          <a:prstGeom prst="roundRect">
            <a:avLst>
              <a:gd name="adj" fmla="val 16667"/>
            </a:avLst>
          </a:prstGeom>
          <a:solidFill>
            <a:schemeClr val="lt1"/>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marL="457200" lvl="0" indent="-355600" algn="just" rtl="0">
              <a:spcBef>
                <a:spcPts val="0"/>
              </a:spcBef>
              <a:buClr>
                <a:srgbClr val="000000"/>
              </a:buClr>
              <a:buSzPct val="100000"/>
              <a:buFont typeface="Chewy"/>
              <a:buChar char="●"/>
            </a:pPr>
            <a:r>
              <a:rPr lang="es" sz="2000">
                <a:latin typeface="Chewy"/>
                <a:ea typeface="Chewy"/>
                <a:cs typeface="Chewy"/>
                <a:sym typeface="Chewy"/>
              </a:rPr>
              <a:t>En el ámbito educativo los enfoques CTS suponen la confluencia de propuestas e iniciativas diversas. </a:t>
            </a:r>
          </a:p>
          <a:p>
            <a:pPr marL="457200" lvl="0" indent="-355600" algn="just">
              <a:spcBef>
                <a:spcPts val="0"/>
              </a:spcBef>
              <a:buClr>
                <a:srgbClr val="000000"/>
              </a:buClr>
              <a:buSzPct val="100000"/>
              <a:buFont typeface="Chewy"/>
              <a:buChar char="●"/>
            </a:pPr>
            <a:r>
              <a:rPr lang="es" sz="2000">
                <a:latin typeface="Chewy"/>
                <a:ea typeface="Chewy"/>
                <a:cs typeface="Chewy"/>
                <a:sym typeface="Chewy"/>
              </a:rPr>
              <a:t>El éxito de las políticas que promueven la participación pública en las decisiones sobre la ciencia y tecnología presupone la existencia de una ciudadana con actitudes y capacidades para esa participación democrática. La formación de esa nueva ciudadanía con una visión más ajustada del papel social de la ciencia y la tecnología implícita, por tanto, la renovación de los sistemas educativos.</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184935"/>
            <a:ext cx="8229600" cy="835063"/>
          </a:xfrm>
          <a:prstGeom prst="rect">
            <a:avLst/>
          </a:prstGeom>
          <a:solidFill>
            <a:schemeClr val="lt1"/>
          </a:solidFill>
        </p:spPr>
        <p:txBody>
          <a:bodyPr lIns="91425" tIns="91425" rIns="91425" bIns="91425" anchor="b" anchorCtr="0">
            <a:noAutofit/>
          </a:bodyPr>
          <a:lstStyle/>
          <a:p>
            <a:pPr algn="ctr">
              <a:spcBef>
                <a:spcPts val="0"/>
              </a:spcBef>
              <a:buNone/>
            </a:pPr>
            <a:r>
              <a:rPr lang="es" sz="2400" dirty="0">
                <a:latin typeface="Chewy"/>
                <a:ea typeface="Chewy"/>
                <a:cs typeface="Chewy"/>
                <a:sym typeface="Chewy"/>
              </a:rPr>
              <a:t>La perspectiva de Estados Unidos en el movimiento CTS </a:t>
            </a:r>
          </a:p>
        </p:txBody>
      </p:sp>
      <p:sp>
        <p:nvSpPr>
          <p:cNvPr id="74" name="Shape 74"/>
          <p:cNvSpPr txBox="1">
            <a:spLocks noGrp="1"/>
          </p:cNvSpPr>
          <p:nvPr>
            <p:ph type="body" idx="1"/>
          </p:nvPr>
        </p:nvSpPr>
        <p:spPr>
          <a:xfrm>
            <a:off x="540600" y="1365400"/>
            <a:ext cx="8062799" cy="2862899"/>
          </a:xfrm>
          <a:prstGeom prst="rect">
            <a:avLst/>
          </a:prstGeom>
          <a:solidFill>
            <a:schemeClr val="lt1"/>
          </a:solidFill>
        </p:spPr>
        <p:txBody>
          <a:bodyPr lIns="91425" tIns="91425" rIns="91425" bIns="91425" anchor="t" anchorCtr="0">
            <a:noAutofit/>
          </a:bodyPr>
          <a:lstStyle/>
          <a:p>
            <a:pPr lvl="0" rtl="0">
              <a:spcBef>
                <a:spcPts val="0"/>
              </a:spcBef>
              <a:buNone/>
            </a:pPr>
            <a:r>
              <a:rPr lang="es" sz="2000">
                <a:latin typeface="Chewy"/>
                <a:ea typeface="Chewy"/>
                <a:cs typeface="Chewy"/>
                <a:sym typeface="Chewy"/>
              </a:rPr>
              <a:t>La segunda tradición, la “Baja Iglesia” de origen norteamericano, se ha centrado más bien en las consecuencias sociales (y ambientales) de los productos tecnológicos, descuidando en general los antecedentes sociales de los mismos.</a:t>
            </a:r>
          </a:p>
          <a:p>
            <a:pPr lvl="0" rtl="0">
              <a:spcBef>
                <a:spcPts val="0"/>
              </a:spcBef>
              <a:buNone/>
            </a:pPr>
            <a:r>
              <a:rPr lang="es" sz="2000">
                <a:latin typeface="Chewy"/>
                <a:ea typeface="Chewy"/>
                <a:cs typeface="Chewy"/>
                <a:sym typeface="Chewy"/>
              </a:rPr>
              <a:t>desde una perspectiva académica, el</a:t>
            </a:r>
          </a:p>
          <a:p>
            <a:pPr lvl="0" rtl="0">
              <a:spcBef>
                <a:spcPts val="0"/>
              </a:spcBef>
              <a:buNone/>
            </a:pPr>
            <a:r>
              <a:rPr lang="es" sz="2000">
                <a:latin typeface="Chewy"/>
                <a:ea typeface="Chewy"/>
                <a:cs typeface="Chewy"/>
                <a:sym typeface="Chewy"/>
              </a:rPr>
              <a:t>marco de estudio está primordialmente constituido por las humanidades (filosofía, historia, teoría política, etc.) y la consolidación institucional de esta tradición se ha producido a través de la enseñanza y la reflexión política.</a:t>
            </a:r>
          </a:p>
          <a:p>
            <a:pPr lvl="0" rtl="0">
              <a:spcBef>
                <a:spcPts val="0"/>
              </a:spcBef>
              <a:buClr>
                <a:schemeClr val="dk1"/>
              </a:buClr>
              <a:buFont typeface="Arial"/>
              <a:buNone/>
            </a:pPr>
            <a:endParaRPr/>
          </a:p>
          <a:p>
            <a:pPr>
              <a:spcBef>
                <a:spcPts val="0"/>
              </a:spcBef>
              <a:buNone/>
            </a:pPr>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body" idx="1"/>
          </p:nvPr>
        </p:nvSpPr>
        <p:spPr>
          <a:xfrm>
            <a:off x="457200" y="236351"/>
            <a:ext cx="8229600" cy="1602724"/>
          </a:xfrm>
          <a:prstGeom prst="rect">
            <a:avLst/>
          </a:prstGeom>
        </p:spPr>
        <p:style>
          <a:lnRef idx="2">
            <a:schemeClr val="dk1"/>
          </a:lnRef>
          <a:fillRef idx="1">
            <a:schemeClr val="lt1"/>
          </a:fillRef>
          <a:effectRef idx="0">
            <a:schemeClr val="dk1"/>
          </a:effectRef>
          <a:fontRef idx="minor">
            <a:schemeClr val="dk1"/>
          </a:fontRef>
        </p:style>
        <p:txBody>
          <a:bodyPr lIns="91425" tIns="91425" rIns="91425" bIns="91425" anchor="t" anchorCtr="0">
            <a:noAutofit/>
          </a:bodyPr>
          <a:lstStyle/>
          <a:p>
            <a:pPr lvl="0" rtl="0">
              <a:spcBef>
                <a:spcPts val="0"/>
              </a:spcBef>
              <a:buClr>
                <a:schemeClr val="dk1"/>
              </a:buClr>
              <a:buSzPct val="45833"/>
              <a:buFont typeface="Arial"/>
              <a:buNone/>
            </a:pPr>
            <a:r>
              <a:rPr lang="es" sz="2400">
                <a:latin typeface="Chewy"/>
                <a:ea typeface="Chewy"/>
                <a:cs typeface="Chewy"/>
                <a:sym typeface="Chewy"/>
              </a:rPr>
              <a:t>La educación científica y tecnológica a nivel curricular reclama nuevos modelos de enseñanza en los que la selección de los contenidos tenga más en cuenta la relevancia social de los temas.</a:t>
            </a:r>
            <a:r>
              <a:rPr lang="es"/>
              <a:t> </a:t>
            </a:r>
          </a:p>
          <a:p>
            <a:pPr>
              <a:spcBef>
                <a:spcPts val="0"/>
              </a:spcBef>
              <a:buNone/>
            </a:pPr>
            <a:endParaRPr/>
          </a:p>
        </p:txBody>
      </p:sp>
      <p:graphicFrame>
        <p:nvGraphicFramePr>
          <p:cNvPr id="80" name="Shape 80"/>
          <p:cNvGraphicFramePr/>
          <p:nvPr/>
        </p:nvGraphicFramePr>
        <p:xfrm>
          <a:off x="952500" y="1874775"/>
          <a:ext cx="7120800" cy="3169890"/>
        </p:xfrm>
        <a:graphic>
          <a:graphicData uri="http://schemas.openxmlformats.org/drawingml/2006/table">
            <a:tbl>
              <a:tblPr>
                <a:noFill/>
                <a:tableStyleId>{A6415594-0C0C-4F35-9422-8944915B3F3C}</a:tableStyleId>
              </a:tblPr>
              <a:tblGrid>
                <a:gridCol w="3560400"/>
                <a:gridCol w="3560400"/>
              </a:tblGrid>
              <a:tr h="2480650">
                <a:tc>
                  <a:txBody>
                    <a:bodyPr/>
                    <a:lstStyle/>
                    <a:p>
                      <a:pPr rtl="0">
                        <a:spcBef>
                          <a:spcPts val="0"/>
                        </a:spcBef>
                        <a:buNone/>
                      </a:pPr>
                      <a:r>
                        <a:rPr lang="es" b="1">
                          <a:latin typeface="Comic Sans MS"/>
                          <a:ea typeface="Comic Sans MS"/>
                          <a:cs typeface="Comic Sans MS"/>
                          <a:sym typeface="Comic Sans MS"/>
                        </a:rPr>
                        <a:t>Tradición Europea</a:t>
                      </a:r>
                      <a:r>
                        <a:rPr lang="es">
                          <a:latin typeface="Comic Sans MS"/>
                          <a:ea typeface="Comic Sans MS"/>
                          <a:cs typeface="Comic Sans MS"/>
                          <a:sym typeface="Comic Sans MS"/>
                        </a:rPr>
                        <a:t> </a:t>
                      </a:r>
                    </a:p>
                    <a:p>
                      <a:pPr marL="457200" lvl="0" indent="-317500" rtl="0">
                        <a:spcBef>
                          <a:spcPts val="0"/>
                        </a:spcBef>
                        <a:buClr>
                          <a:srgbClr val="000000"/>
                        </a:buClr>
                        <a:buSzPct val="100000"/>
                        <a:buFont typeface="Comic Sans MS"/>
                        <a:buChar char="●"/>
                      </a:pPr>
                      <a:r>
                        <a:rPr lang="es">
                          <a:latin typeface="Comic Sans MS"/>
                          <a:ea typeface="Comic Sans MS"/>
                          <a:cs typeface="Comic Sans MS"/>
                          <a:sym typeface="Comic Sans MS"/>
                        </a:rPr>
                        <a:t>Institucionalización en Europa (en sus orígenes)</a:t>
                      </a:r>
                    </a:p>
                    <a:p>
                      <a:pPr marL="457200" lvl="0" indent="-317500" rtl="0">
                        <a:spcBef>
                          <a:spcPts val="0"/>
                        </a:spcBef>
                        <a:buClr>
                          <a:srgbClr val="000000"/>
                        </a:buClr>
                        <a:buSzPct val="100000"/>
                        <a:buFont typeface="Comic Sans MS"/>
                        <a:buChar char="●"/>
                      </a:pPr>
                      <a:r>
                        <a:rPr lang="es">
                          <a:latin typeface="Comic Sans MS"/>
                          <a:ea typeface="Comic Sans MS"/>
                          <a:cs typeface="Comic Sans MS"/>
                          <a:sym typeface="Comic Sans MS"/>
                        </a:rPr>
                        <a:t>Énfasis en los factores sociales antecedentes</a:t>
                      </a:r>
                    </a:p>
                    <a:p>
                      <a:pPr marL="457200" lvl="0" indent="-317500" rtl="0">
                        <a:spcBef>
                          <a:spcPts val="0"/>
                        </a:spcBef>
                        <a:buClr>
                          <a:srgbClr val="000000"/>
                        </a:buClr>
                        <a:buSzPct val="100000"/>
                        <a:buFont typeface="Comic Sans MS"/>
                        <a:buChar char="●"/>
                      </a:pPr>
                      <a:r>
                        <a:rPr lang="es">
                          <a:latin typeface="Comic Sans MS"/>
                          <a:ea typeface="Comic Sans MS"/>
                          <a:cs typeface="Comic Sans MS"/>
                          <a:sym typeface="Comic Sans MS"/>
                        </a:rPr>
                        <a:t>Atención a la ciencia y, secundariamente, a la tecnología.</a:t>
                      </a:r>
                    </a:p>
                    <a:p>
                      <a:pPr marL="457200" lvl="0" indent="-317500" rtl="0">
                        <a:spcBef>
                          <a:spcPts val="0"/>
                        </a:spcBef>
                        <a:buClr>
                          <a:srgbClr val="000000"/>
                        </a:buClr>
                        <a:buSzPct val="100000"/>
                        <a:buFont typeface="Comic Sans MS"/>
                        <a:buChar char="●"/>
                      </a:pPr>
                      <a:r>
                        <a:rPr lang="es">
                          <a:latin typeface="Comic Sans MS"/>
                          <a:ea typeface="Comic Sans MS"/>
                          <a:cs typeface="Comic Sans MS"/>
                          <a:sym typeface="Comic Sans MS"/>
                        </a:rPr>
                        <a:t>Carácter técnico y descriptivo</a:t>
                      </a:r>
                    </a:p>
                    <a:p>
                      <a:pPr marL="457200" lvl="0" indent="-317500" rtl="0">
                        <a:spcBef>
                          <a:spcPts val="0"/>
                        </a:spcBef>
                        <a:buClr>
                          <a:srgbClr val="000000"/>
                        </a:buClr>
                        <a:buSzPct val="100000"/>
                        <a:buFont typeface="Comic Sans MS"/>
                        <a:buChar char="●"/>
                      </a:pPr>
                      <a:r>
                        <a:rPr lang="es">
                          <a:latin typeface="Comic Sans MS"/>
                          <a:ea typeface="Comic Sans MS"/>
                          <a:cs typeface="Comic Sans MS"/>
                          <a:sym typeface="Comic Sans MS"/>
                        </a:rPr>
                        <a:t>Marco explicativo: ciencias sociales (sociología, psicología, antropología, etc.)</a:t>
                      </a:r>
                    </a:p>
                    <a:p>
                      <a:pPr rtl="0">
                        <a:spcBef>
                          <a:spcPts val="0"/>
                        </a:spcBef>
                        <a:buNone/>
                      </a:pPr>
                      <a:endParaRPr/>
                    </a:p>
                    <a:p>
                      <a:pPr rtl="0">
                        <a:spcBef>
                          <a:spcPts val="0"/>
                        </a:spcBef>
                        <a:buNone/>
                      </a:pPr>
                      <a:endParaRPr/>
                    </a:p>
                    <a:p>
                      <a:pPr>
                        <a:spcBef>
                          <a:spcPts val="0"/>
                        </a:spcBef>
                        <a:buNone/>
                      </a:pPr>
                      <a:endParaRP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F4CCCC"/>
                    </a:solidFill>
                  </a:tcPr>
                </a:tc>
                <a:tc>
                  <a:txBody>
                    <a:bodyPr/>
                    <a:lstStyle/>
                    <a:p>
                      <a:pPr lvl="0" rtl="0">
                        <a:spcBef>
                          <a:spcPts val="0"/>
                        </a:spcBef>
                        <a:buClr>
                          <a:schemeClr val="dk1"/>
                        </a:buClr>
                        <a:buSzPct val="78571"/>
                        <a:buFont typeface="Arial"/>
                        <a:buNone/>
                      </a:pPr>
                      <a:r>
                        <a:rPr lang="es" b="1">
                          <a:latin typeface="Comic Sans MS"/>
                          <a:ea typeface="Comic Sans MS"/>
                          <a:cs typeface="Comic Sans MS"/>
                          <a:sym typeface="Comic Sans MS"/>
                        </a:rPr>
                        <a:t>Tradición Americana</a:t>
                      </a:r>
                    </a:p>
                    <a:p>
                      <a:pPr marL="457200" lvl="0" indent="-317500" rtl="0">
                        <a:spcBef>
                          <a:spcPts val="0"/>
                        </a:spcBef>
                        <a:buClr>
                          <a:srgbClr val="000000"/>
                        </a:buClr>
                        <a:buSzPct val="100000"/>
                        <a:buFont typeface="Comic Sans MS"/>
                        <a:buChar char="●"/>
                      </a:pPr>
                      <a:r>
                        <a:rPr lang="es">
                          <a:latin typeface="Comic Sans MS"/>
                          <a:ea typeface="Comic Sans MS"/>
                          <a:cs typeface="Comic Sans MS"/>
                          <a:sym typeface="Comic Sans MS"/>
                        </a:rPr>
                        <a:t>Institucionalización administrativa y académica en Estados Unidos(en sus orígenes)</a:t>
                      </a:r>
                    </a:p>
                    <a:p>
                      <a:pPr marL="457200" lvl="0" indent="-317500" rtl="0">
                        <a:spcBef>
                          <a:spcPts val="0"/>
                        </a:spcBef>
                        <a:buClr>
                          <a:srgbClr val="000000"/>
                        </a:buClr>
                        <a:buSzPct val="100000"/>
                        <a:buFont typeface="Comic Sans MS"/>
                        <a:buChar char="●"/>
                      </a:pPr>
                      <a:r>
                        <a:rPr lang="es">
                          <a:latin typeface="Comic Sans MS"/>
                          <a:ea typeface="Comic Sans MS"/>
                          <a:cs typeface="Comic Sans MS"/>
                          <a:sym typeface="Comic Sans MS"/>
                        </a:rPr>
                        <a:t>Énfasis en las consecuencias sociales</a:t>
                      </a:r>
                    </a:p>
                    <a:p>
                      <a:pPr marL="457200" lvl="0" indent="-317500" rtl="0">
                        <a:spcBef>
                          <a:spcPts val="0"/>
                        </a:spcBef>
                        <a:buClr>
                          <a:srgbClr val="000000"/>
                        </a:buClr>
                        <a:buSzPct val="100000"/>
                        <a:buFont typeface="Comic Sans MS"/>
                        <a:buChar char="●"/>
                      </a:pPr>
                      <a:r>
                        <a:rPr lang="es">
                          <a:latin typeface="Comic Sans MS"/>
                          <a:ea typeface="Comic Sans MS"/>
                          <a:cs typeface="Comic Sans MS"/>
                          <a:sym typeface="Comic Sans MS"/>
                        </a:rPr>
                        <a:t>Atención a la tecnología y secundariamente, a la ciencia</a:t>
                      </a:r>
                    </a:p>
                    <a:p>
                      <a:pPr marL="457200" lvl="0" indent="-317500" rtl="0">
                        <a:spcBef>
                          <a:spcPts val="0"/>
                        </a:spcBef>
                        <a:buClr>
                          <a:srgbClr val="000000"/>
                        </a:buClr>
                        <a:buSzPct val="100000"/>
                        <a:buFont typeface="Comic Sans MS"/>
                        <a:buChar char="●"/>
                      </a:pPr>
                      <a:r>
                        <a:rPr lang="es">
                          <a:latin typeface="Comic Sans MS"/>
                          <a:ea typeface="Comic Sans MS"/>
                          <a:cs typeface="Comic Sans MS"/>
                          <a:sym typeface="Comic Sans MS"/>
                        </a:rPr>
                        <a:t>Carácter práctico y valorativo</a:t>
                      </a:r>
                    </a:p>
                    <a:p>
                      <a:pPr marL="457200" lvl="0" indent="-317500" rtl="0">
                        <a:spcBef>
                          <a:spcPts val="0"/>
                        </a:spcBef>
                        <a:buClr>
                          <a:srgbClr val="000000"/>
                        </a:buClr>
                        <a:buSzPct val="100000"/>
                        <a:buFont typeface="Comic Sans MS"/>
                        <a:buChar char="●"/>
                      </a:pPr>
                      <a:r>
                        <a:rPr lang="es">
                          <a:latin typeface="Comic Sans MS"/>
                          <a:ea typeface="Comic Sans MS"/>
                          <a:cs typeface="Comic Sans MS"/>
                          <a:sym typeface="Comic Sans MS"/>
                        </a:rPr>
                        <a:t>Marco evaluativo: ética, teoría de la educación, etc.</a:t>
                      </a:r>
                    </a:p>
                    <a:p>
                      <a:pPr>
                        <a:spcBef>
                          <a:spcPts val="0"/>
                        </a:spcBef>
                        <a:buNone/>
                      </a:pPr>
                      <a:endParaRP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F4CCCC"/>
                    </a:solidFill>
                  </a:tcPr>
                </a:tc>
              </a:tr>
            </a:tbl>
          </a:graphicData>
        </a:graphic>
      </p:graphicFrame>
    </p:spTree>
  </p:cSld>
  <p:clrMapOvr>
    <a:masterClrMapping/>
  </p:clrMapOvr>
  <p:transition spd="slow">
    <p:cut/>
  </p:transition>
</p:sld>
</file>

<file path=ppt/theme/theme1.xml><?xml version="1.0" encoding="utf-8"?>
<a:theme xmlns:a="http://schemas.openxmlformats.org/drawingml/2006/main" name="light-gradien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1821</Words>
  <Application>Microsoft Office PowerPoint</Application>
  <PresentationFormat>Presentación en pantalla (16:9)</PresentationFormat>
  <Paragraphs>100</Paragraphs>
  <Slides>30</Slides>
  <Notes>30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30</vt:i4>
      </vt:variant>
    </vt:vector>
  </HeadingPairs>
  <TitlesOfParts>
    <vt:vector size="36" baseType="lpstr">
      <vt:lpstr>Arial</vt:lpstr>
      <vt:lpstr>Chewy</vt:lpstr>
      <vt:lpstr>Comfortaa</vt:lpstr>
      <vt:lpstr>Comic Sans MS</vt:lpstr>
      <vt:lpstr>Verdana</vt:lpstr>
      <vt:lpstr>light-gradient</vt:lpstr>
      <vt:lpstr>Presentación de PowerPoint</vt:lpstr>
      <vt:lpstr>Presentación de PowerPoint</vt:lpstr>
      <vt:lpstr>Presentación de PowerPoint</vt:lpstr>
      <vt:lpstr>¿Dónde se origina?</vt:lpstr>
      <vt:lpstr>Objetivo de la CTS</vt:lpstr>
      <vt:lpstr>Enfoque CTS en el ámbito educativo</vt:lpstr>
      <vt:lpstr>Presentación de PowerPoint</vt:lpstr>
      <vt:lpstr>La perspectiva de Estados Unidos en el movimiento CTS </vt:lpstr>
      <vt:lpstr>Presentación de PowerPoint</vt:lpstr>
      <vt:lpstr>Presentación de PowerPoint</vt:lpstr>
      <vt:lpstr>CTS : La educación científica </vt:lpstr>
      <vt:lpstr>Presentación de PowerPoint</vt:lpstr>
      <vt:lpstr>EDUCACIÓN </vt:lpstr>
      <vt:lpstr>Presentación de PowerPoint</vt:lpstr>
      <vt:lpstr>Currículos CTS</vt:lpstr>
      <vt:lpstr>Cinco fases propuestas a saber</vt:lpstr>
      <vt:lpstr>Objetivos de la educación desde los enfoques CTS </vt:lpstr>
      <vt:lpstr>Presentación de PowerPoint</vt:lpstr>
      <vt:lpstr>Presentación de PowerPoint</vt:lpstr>
      <vt:lpstr>Presentación de PowerPoint</vt:lpstr>
      <vt:lpstr>Presentación de PowerPoint</vt:lpstr>
      <vt:lpstr>Presentación de PowerPoint</vt:lpstr>
      <vt:lpstr>Presentación de PowerPoint</vt:lpstr>
      <vt:lpstr>Repercusiones de la ciencia en la sociedad</vt:lpstr>
      <vt:lpstr> El enfoque CTS para la enseñanza de las ciencias</vt:lpstr>
      <vt:lpstr>El enfoque CTS para la enseñanza de las ciencias</vt:lpstr>
      <vt:lpstr>El enfoque CTS para la enseñanza de las ciencias</vt:lpstr>
      <vt:lpstr>El enfoque CTS para la enseñanza de las ciencias</vt:lpstr>
      <vt:lpstr>El enfoque CTS para la enseñanza de las ciencias</vt:lpstr>
      <vt:lpstr>Bibliografía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Mary</cp:lastModifiedBy>
  <cp:revision>1</cp:revision>
  <dcterms:modified xsi:type="dcterms:W3CDTF">2015-05-18T05:54:35Z</dcterms:modified>
</cp:coreProperties>
</file>